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sldIdLst>
    <p:sldId id="256" r:id="rId2"/>
    <p:sldId id="257" r:id="rId3"/>
    <p:sldId id="307" r:id="rId4"/>
    <p:sldId id="259" r:id="rId5"/>
    <p:sldId id="260" r:id="rId6"/>
    <p:sldId id="261" r:id="rId7"/>
    <p:sldId id="262" r:id="rId8"/>
    <p:sldId id="263" r:id="rId9"/>
    <p:sldId id="264" r:id="rId10"/>
    <p:sldId id="265" r:id="rId11"/>
    <p:sldId id="306" r:id="rId12"/>
    <p:sldId id="266" r:id="rId13"/>
    <p:sldId id="267" r:id="rId14"/>
    <p:sldId id="268" r:id="rId15"/>
    <p:sldId id="269" r:id="rId16"/>
    <p:sldId id="270" r:id="rId17"/>
    <p:sldId id="271" r:id="rId18"/>
    <p:sldId id="272" r:id="rId19"/>
    <p:sldId id="273" r:id="rId20"/>
    <p:sldId id="275" r:id="rId21"/>
    <p:sldId id="276" r:id="rId22"/>
    <p:sldId id="309" r:id="rId23"/>
    <p:sldId id="277" r:id="rId24"/>
    <p:sldId id="283" r:id="rId25"/>
    <p:sldId id="284" r:id="rId26"/>
    <p:sldId id="285" r:id="rId27"/>
    <p:sldId id="287" r:id="rId28"/>
    <p:sldId id="296" r:id="rId29"/>
    <p:sldId id="289" r:id="rId30"/>
    <p:sldId id="291" r:id="rId31"/>
    <p:sldId id="292" r:id="rId32"/>
    <p:sldId id="294" r:id="rId33"/>
    <p:sldId id="297" r:id="rId34"/>
    <p:sldId id="298" r:id="rId35"/>
    <p:sldId id="299" r:id="rId36"/>
    <p:sldId id="300" r:id="rId37"/>
    <p:sldId id="301" r:id="rId38"/>
    <p:sldId id="312" r:id="rId39"/>
    <p:sldId id="313" r:id="rId40"/>
    <p:sldId id="314"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50" d="100"/>
          <a:sy n="50" d="100"/>
        </p:scale>
        <p:origin x="-606" y="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ACC50-E06C-4C30-A7C4-B46FCBCE0BFC}" type="datetimeFigureOut">
              <a:rPr lang="ru-RU" smtClean="0"/>
              <a:pPr/>
              <a:t>12.08.2018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0642C-9DE9-4090-BC0F-820323E717D7}" type="slidenum">
              <a:rPr lang="ru-RU" smtClean="0"/>
              <a:pPr/>
              <a:t>‹#›</a:t>
            </a:fld>
            <a:endParaRPr lang="ru-RU"/>
          </a:p>
        </p:txBody>
      </p:sp>
    </p:spTree>
    <p:extLst>
      <p:ext uri="{BB962C8B-B14F-4D97-AF65-F5344CB8AC3E}">
        <p14:creationId xmlns="" xmlns:p14="http://schemas.microsoft.com/office/powerpoint/2010/main" val="352752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5AD76E-5FFE-439B-9658-B375D4A9EA0D}" type="slidenum">
              <a:rPr lang="ru-RU" smtClean="0"/>
              <a:pPr/>
              <a:t>17</a:t>
            </a:fld>
            <a:endParaRPr lang="ru-RU"/>
          </a:p>
        </p:txBody>
      </p:sp>
    </p:spTree>
    <p:extLst>
      <p:ext uri="{BB962C8B-B14F-4D97-AF65-F5344CB8AC3E}">
        <p14:creationId xmlns="" xmlns:p14="http://schemas.microsoft.com/office/powerpoint/2010/main" val="66163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5AD76E-5FFE-439B-9658-B375D4A9EA0D}" type="slidenum">
              <a:rPr lang="ru-RU" smtClean="0"/>
              <a:pPr/>
              <a:t>27</a:t>
            </a:fld>
            <a:endParaRPr lang="ru-RU"/>
          </a:p>
        </p:txBody>
      </p:sp>
    </p:spTree>
    <p:extLst>
      <p:ext uri="{BB962C8B-B14F-4D97-AF65-F5344CB8AC3E}">
        <p14:creationId xmlns="" xmlns:p14="http://schemas.microsoft.com/office/powerpoint/2010/main" val="83023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E0642C-9DE9-4090-BC0F-820323E717D7}" type="slidenum">
              <a:rPr lang="ru-RU" smtClean="0"/>
              <a:pPr/>
              <a:t>31</a:t>
            </a:fld>
            <a:endParaRPr lang="ru-RU"/>
          </a:p>
        </p:txBody>
      </p:sp>
    </p:spTree>
    <p:extLst>
      <p:ext uri="{BB962C8B-B14F-4D97-AF65-F5344CB8AC3E}">
        <p14:creationId xmlns="" xmlns:p14="http://schemas.microsoft.com/office/powerpoint/2010/main" val="169915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36575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361445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45073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211466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397821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143759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334704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419428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408189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170707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5242841-5B43-4778-B4E8-864651ECAF90}" type="datetimeFigureOut">
              <a:rPr lang="ru-RU" smtClean="0"/>
              <a:pPr/>
              <a:t>12.08.2018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311746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42841-5B43-4778-B4E8-864651ECAF90}" type="datetimeFigureOut">
              <a:rPr lang="ru-RU" smtClean="0"/>
              <a:pPr/>
              <a:t>12.08.2018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28B68-D532-4367-B135-4EE1CF216AA0}" type="slidenum">
              <a:rPr lang="ru-RU" smtClean="0"/>
              <a:pPr/>
              <a:t>‹#›</a:t>
            </a:fld>
            <a:endParaRPr lang="ru-RU"/>
          </a:p>
        </p:txBody>
      </p:sp>
    </p:spTree>
    <p:extLst>
      <p:ext uri="{BB962C8B-B14F-4D97-AF65-F5344CB8AC3E}">
        <p14:creationId xmlns="" xmlns:p14="http://schemas.microsoft.com/office/powerpoint/2010/main" val="15925904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12595"/>
            <a:ext cx="9144000" cy="3097368"/>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Practical</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lesson №</a:t>
            </a:r>
            <a:r>
              <a:rPr lang="ru-RU" b="1" dirty="0" smtClean="0">
                <a:latin typeface="Times New Roman" panose="02020603050405020304" pitchFamily="18" charset="0"/>
                <a:cs typeface="Times New Roman" panose="02020603050405020304" pitchFamily="18" charset="0"/>
              </a:rPr>
              <a:t> 3</a:t>
            </a:r>
            <a:r>
              <a:rPr lang="en-US" b="1" dirty="0" smtClean="0">
                <a:latin typeface="Times New Roman" panose="02020603050405020304" pitchFamily="18" charset="0"/>
                <a:cs typeface="Times New Roman" panose="02020603050405020304" pitchFamily="18" charset="0"/>
              </a:rPr>
              <a:t> Organization of</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nutrition in medical institution</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63752" y="2749006"/>
            <a:ext cx="4464496" cy="40197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59418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Vitamins</a:t>
            </a:r>
            <a:endParaRPr lang="ru-RU" dirty="0"/>
          </a:p>
        </p:txBody>
      </p:sp>
      <p:sp>
        <p:nvSpPr>
          <p:cNvPr id="3" name="Объект 2"/>
          <p:cNvSpPr>
            <a:spLocks noGrp="1"/>
          </p:cNvSpPr>
          <p:nvPr>
            <p:ph idx="1"/>
          </p:nvPr>
        </p:nvSpPr>
        <p:spPr/>
        <p:txBody>
          <a:bodyPr>
            <a:normAutofit/>
          </a:bodyPr>
          <a:lstStyle/>
          <a:p>
            <a:pPr>
              <a:lnSpc>
                <a:spcPct val="120000"/>
              </a:lnSpc>
            </a:pPr>
            <a:r>
              <a:rPr lang="en-US" b="1" dirty="0">
                <a:latin typeface="Times New Roman" panose="02020603050405020304" pitchFamily="18" charset="0"/>
                <a:cs typeface="Times New Roman" panose="02020603050405020304" pitchFamily="18" charset="0"/>
              </a:rPr>
              <a:t>Vitamins</a:t>
            </a:r>
            <a:r>
              <a:rPr lang="en-US" dirty="0">
                <a:latin typeface="Times New Roman" panose="02020603050405020304" pitchFamily="18" charset="0"/>
                <a:cs typeface="Times New Roman" panose="02020603050405020304" pitchFamily="18" charset="0"/>
              </a:rPr>
              <a:t> are the regulators of metabolism. Most vitamins are not formed in the body or they are formed in small quantities (e.g. by intestinal microflora).</a:t>
            </a:r>
            <a:endParaRPr lang="ru-RU"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An insufficient supply of one vitamin occurs </a:t>
            </a:r>
            <a:r>
              <a:rPr lang="en-US" b="1" u="sng" dirty="0" err="1">
                <a:latin typeface="Times New Roman" panose="02020603050405020304" pitchFamily="18" charset="0"/>
                <a:cs typeface="Times New Roman" panose="02020603050405020304" pitchFamily="18" charset="0"/>
              </a:rPr>
              <a:t>hypovitaminosis</a:t>
            </a:r>
            <a:r>
              <a:rPr lang="en-US" u="sng"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pPr>
              <a:lnSpc>
                <a:spcPct val="120000"/>
              </a:lnSpc>
            </a:pPr>
            <a:r>
              <a:rPr lang="en-US" dirty="0">
                <a:latin typeface="Times New Roman" panose="02020603050405020304" pitchFamily="18" charset="0"/>
                <a:cs typeface="Times New Roman" panose="02020603050405020304" pitchFamily="18" charset="0"/>
              </a:rPr>
              <a:t>An insufficient supply of several vitamins – it leads to </a:t>
            </a:r>
            <a:r>
              <a:rPr lang="en-US" b="1" u="sng" dirty="0" err="1">
                <a:latin typeface="Times New Roman" panose="02020603050405020304" pitchFamily="18" charset="0"/>
                <a:cs typeface="Times New Roman" panose="02020603050405020304" pitchFamily="18" charset="0"/>
              </a:rPr>
              <a:t>polyhypovitaminosis</a:t>
            </a:r>
            <a:r>
              <a:rPr lang="en-US" u="sng" dirty="0">
                <a:latin typeface="Times New Roman" panose="02020603050405020304" pitchFamily="18" charset="0"/>
                <a:cs typeface="Times New Roman" panose="02020603050405020304" pitchFamily="18" charset="0"/>
              </a:rPr>
              <a:t>.</a:t>
            </a:r>
            <a:endParaRPr lang="ru-RU" u="sng"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858349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04800"/>
            <a:ext cx="10515600" cy="457200"/>
          </a:xfrm>
        </p:spPr>
        <p:txBody>
          <a:bodyPr>
            <a:noAutofit/>
          </a:bodyPr>
          <a:lstStyle/>
          <a:p>
            <a:pPr algn="ctr"/>
            <a:r>
              <a:rPr lang="en-US" sz="2400" b="1" dirty="0" smtClean="0">
                <a:latin typeface="Times New Roman" panose="02020603050405020304" pitchFamily="18" charset="0"/>
                <a:cs typeface="Times New Roman" panose="02020603050405020304" pitchFamily="18" charset="0"/>
              </a:rPr>
              <a:t>CLASSIFICATION OF VITAMINS</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endParaRPr lang="ru-RU" sz="2400" dirty="0"/>
          </a:p>
        </p:txBody>
      </p:sp>
      <p:sp>
        <p:nvSpPr>
          <p:cNvPr id="3" name="Содержимое 2"/>
          <p:cNvSpPr>
            <a:spLocks noGrp="1"/>
          </p:cNvSpPr>
          <p:nvPr>
            <p:ph sz="half" idx="1"/>
          </p:nvPr>
        </p:nvSpPr>
        <p:spPr>
          <a:xfrm>
            <a:off x="304800" y="781050"/>
            <a:ext cx="5715000" cy="5791200"/>
          </a:xfrm>
        </p:spPr>
        <p:txBody>
          <a:bodyPr>
            <a:normAutofit/>
          </a:bodyPr>
          <a:lstStyle/>
          <a:p>
            <a:pPr>
              <a:buNone/>
            </a:pPr>
            <a:r>
              <a:rPr lang="en-US" b="1" dirty="0" smtClean="0">
                <a:latin typeface="Times New Roman" panose="02020603050405020304" pitchFamily="18" charset="0"/>
                <a:cs typeface="Times New Roman" panose="02020603050405020304" pitchFamily="18" charset="0"/>
              </a:rPr>
              <a:t>Water-soluble vitamins</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B1,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B2,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a:t>
            </a:r>
            <a:r>
              <a:rPr lang="ru-RU"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B12,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Niacin (vitamin PP),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folic acid, </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р</a:t>
            </a:r>
            <a:r>
              <a:rPr lang="en-US" dirty="0" err="1" smtClean="0">
                <a:latin typeface="Times New Roman" panose="02020603050405020304" pitchFamily="18" charset="0"/>
                <a:cs typeface="Times New Roman" panose="02020603050405020304" pitchFamily="18" charset="0"/>
              </a:rPr>
              <a:t>antothenic</a:t>
            </a:r>
            <a:r>
              <a:rPr lang="en-US" dirty="0" smtClean="0">
                <a:latin typeface="Times New Roman" panose="02020603050405020304" pitchFamily="18" charset="0"/>
                <a:cs typeface="Times New Roman" panose="02020603050405020304" pitchFamily="18" charset="0"/>
              </a:rPr>
              <a:t> acid,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Biotin, and </a:t>
            </a:r>
            <a:r>
              <a:rPr lang="en-US" dirty="0" err="1" smtClean="0">
                <a:latin typeface="Times New Roman" panose="02020603050405020304" pitchFamily="18" charset="0"/>
                <a:cs typeface="Times New Roman" panose="02020603050405020304" pitchFamily="18" charset="0"/>
              </a:rPr>
              <a:t>choline</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p:txBody>
      </p:sp>
      <p:sp>
        <p:nvSpPr>
          <p:cNvPr id="5" name="Содержимое 4"/>
          <p:cNvSpPr>
            <a:spLocks noGrp="1"/>
          </p:cNvSpPr>
          <p:nvPr>
            <p:ph sz="half" idx="2"/>
          </p:nvPr>
        </p:nvSpPr>
        <p:spPr>
          <a:xfrm>
            <a:off x="6172200" y="742950"/>
            <a:ext cx="5676900" cy="5810250"/>
          </a:xfrm>
        </p:spPr>
        <p:txBody>
          <a:bodyPr>
            <a:normAutofit/>
          </a:bodyPr>
          <a:lstStyle/>
          <a:p>
            <a:pPr>
              <a:buNone/>
            </a:pPr>
            <a:r>
              <a:rPr lang="en-US" b="1" dirty="0" smtClean="0">
                <a:latin typeface="Times New Roman" panose="02020603050405020304" pitchFamily="18" charset="0"/>
                <a:cs typeface="Times New Roman" panose="02020603050405020304" pitchFamily="18" charset="0"/>
              </a:rPr>
              <a:t>Fat soluble vitamins: </a:t>
            </a:r>
            <a:endParaRPr lang="ru-RU"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vitamin A (retinol),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vitamin D,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vitamin E (</a:t>
            </a:r>
            <a:r>
              <a:rPr lang="en-US" dirty="0" err="1" smtClean="0">
                <a:latin typeface="Times New Roman" panose="02020603050405020304" pitchFamily="18" charset="0"/>
                <a:cs typeface="Times New Roman" panose="02020603050405020304" pitchFamily="18" charset="0"/>
              </a:rPr>
              <a:t>tocopherol</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vitamin K.</a:t>
            </a:r>
            <a:endParaRPr lang="ru-RU" dirty="0" smtClean="0">
              <a:latin typeface="Times New Roman" panose="02020603050405020304" pitchFamily="18" charset="0"/>
              <a:cs typeface="Times New Roman" panose="02020603050405020304" pitchFamily="18" charset="0"/>
            </a:endParaRPr>
          </a:p>
          <a:p>
            <a:pPr>
              <a:buNone/>
            </a:pPr>
            <a:r>
              <a:rPr lang="en-US" b="1" dirty="0" smtClean="0">
                <a:latin typeface="Times New Roman" panose="02020603050405020304" pitchFamily="18" charset="0"/>
                <a:cs typeface="Times New Roman" panose="02020603050405020304" pitchFamily="18" charset="0"/>
              </a:rPr>
              <a:t>Vitamin-like substance:  </a:t>
            </a:r>
            <a:endParaRPr lang="ru-RU" b="1"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pangamic</a:t>
            </a:r>
            <a:r>
              <a:rPr lang="en-US" dirty="0" smtClean="0">
                <a:latin typeface="Times New Roman" panose="02020603050405020304" pitchFamily="18" charset="0"/>
                <a:cs typeface="Times New Roman" panose="02020603050405020304" pitchFamily="18" charset="0"/>
              </a:rPr>
              <a:t> acid (B1</a:t>
            </a:r>
            <a:r>
              <a:rPr lang="ru-RU"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orotic</a:t>
            </a:r>
            <a:r>
              <a:rPr lang="en-US" dirty="0" smtClean="0">
                <a:latin typeface="Times New Roman" panose="02020603050405020304" pitchFamily="18" charset="0"/>
                <a:cs typeface="Times New Roman" panose="02020603050405020304" pitchFamily="18" charset="0"/>
              </a:rPr>
              <a:t> acid (B13), </a:t>
            </a:r>
            <a:endParaRPr lang="ru-RU"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lipoic</a:t>
            </a:r>
            <a:r>
              <a:rPr lang="en-US" dirty="0" smtClean="0">
                <a:latin typeface="Times New Roman" panose="02020603050405020304" pitchFamily="18" charset="0"/>
                <a:cs typeface="Times New Roman" panose="02020603050405020304" pitchFamily="18" charset="0"/>
              </a:rPr>
              <a:t> acid, </a:t>
            </a:r>
            <a:endParaRPr lang="ru-RU"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myoinositol</a:t>
            </a:r>
            <a:r>
              <a:rPr lang="ru-RU"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vitamin U and others.</a:t>
            </a:r>
            <a:endParaRPr lang="ru-RU" dirty="0" smtClean="0">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568712"/>
            <a:ext cx="5181600" cy="5608251"/>
          </a:xfrm>
        </p:spPr>
        <p:txBody>
          <a:bodyPr>
            <a:normAutofit fontScale="92500" lnSpcReduction="10000"/>
          </a:bodyPr>
          <a:lstStyle/>
          <a:p>
            <a:pPr marL="0" indent="0">
              <a:buNone/>
            </a:pPr>
            <a:r>
              <a:rPr lang="en-US" b="1" i="1" dirty="0" smtClean="0">
                <a:latin typeface="Times New Roman" panose="02020603050405020304" pitchFamily="18" charset="0"/>
                <a:cs typeface="Times New Roman" panose="02020603050405020304" pitchFamily="18" charset="0"/>
              </a:rPr>
              <a:t>Vitamin C (</a:t>
            </a:r>
            <a:r>
              <a:rPr lang="en-US" dirty="0" smtClean="0"/>
              <a:t>function)</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participates in the exchange processes;</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increases the body's resistance to infections;</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provides collagen formation;</a:t>
            </a:r>
          </a:p>
          <a:p>
            <a:r>
              <a:rPr lang="en-US" dirty="0" smtClean="0">
                <a:latin typeface="Times New Roman" panose="02020603050405020304" pitchFamily="18" charset="0"/>
                <a:cs typeface="Times New Roman" panose="02020603050405020304" pitchFamily="18" charset="0"/>
              </a:rPr>
              <a:t>effects on the nervous and endocrine system, liver;</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regulates cholesterol metabolism;</a:t>
            </a:r>
          </a:p>
          <a:p>
            <a:r>
              <a:rPr lang="en-US" dirty="0" smtClean="0">
                <a:latin typeface="Times New Roman" panose="02020603050405020304" pitchFamily="18" charset="0"/>
                <a:cs typeface="Times New Roman" panose="02020603050405020304" pitchFamily="18" charset="0"/>
              </a:rPr>
              <a:t>promotes digestion of protein, iron and other substances.</a:t>
            </a:r>
            <a:endParaRPr lang="ru-RU" dirty="0" smtClean="0">
              <a:latin typeface="Times New Roman" panose="02020603050405020304" pitchFamily="18" charset="0"/>
              <a:cs typeface="Times New Roman" panose="02020603050405020304" pitchFamily="18" charset="0"/>
            </a:endParaRPr>
          </a:p>
          <a:p>
            <a:pPr marL="0" indent="0">
              <a:buNone/>
            </a:pPr>
            <a:r>
              <a:rPr lang="en-US" u="sng" dirty="0" smtClean="0">
                <a:latin typeface="Times New Roman" panose="02020603050405020304" pitchFamily="18" charset="0"/>
                <a:cs typeface="Times New Roman" panose="02020603050405020304" pitchFamily="18" charset="0"/>
              </a:rPr>
              <a:t>Sources </a:t>
            </a:r>
            <a:r>
              <a:rPr lang="en-US" dirty="0" smtClean="0">
                <a:latin typeface="Times New Roman" panose="02020603050405020304" pitchFamily="18" charset="0"/>
                <a:cs typeface="Times New Roman" panose="02020603050405020304" pitchFamily="18" charset="0"/>
              </a:rPr>
              <a:t>of vitamin C are berries, vegetables, fruits.</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568712"/>
            <a:ext cx="5181600" cy="5608251"/>
          </a:xfrm>
        </p:spPr>
        <p:txBody>
          <a:bodyPr>
            <a:normAutofit fontScale="92500" lnSpcReduction="10000"/>
          </a:bodyPr>
          <a:lstStyle/>
          <a:p>
            <a:pPr marL="0" indent="0">
              <a:buNone/>
            </a:pPr>
            <a:r>
              <a:rPr lang="en-US" b="1" dirty="0" smtClean="0">
                <a:latin typeface="Times New Roman" panose="02020603050405020304" pitchFamily="18" charset="0"/>
                <a:cs typeface="Times New Roman" panose="02020603050405020304" pitchFamily="18" charset="0"/>
              </a:rPr>
              <a:t>Vitamins</a:t>
            </a:r>
            <a:r>
              <a:rPr lang="ru-RU" b="1" dirty="0" smtClean="0">
                <a:latin typeface="Times New Roman" panose="02020603050405020304" pitchFamily="18" charset="0"/>
                <a:cs typeface="Times New Roman" panose="02020603050405020304" pitchFamily="18" charset="0"/>
              </a:rPr>
              <a:t> В</a:t>
            </a:r>
          </a:p>
          <a:p>
            <a:r>
              <a:rPr lang="en-US" dirty="0">
                <a:latin typeface="Times New Roman" panose="02020603050405020304" pitchFamily="18" charset="0"/>
                <a:cs typeface="Times New Roman" panose="02020603050405020304" pitchFamily="18" charset="0"/>
              </a:rPr>
              <a:t>regulate the function of the cardiovascular, digestive, endocrine, central and peripheral nervous systems.</a:t>
            </a:r>
            <a:endParaRPr lang="ru-RU"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 meat, fish</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buNone/>
            </a:pPr>
            <a:endParaRPr lang="ru-RU" b="1" i="1" dirty="0" smtClean="0">
              <a:latin typeface="Times New Roman" panose="02020603050405020304" pitchFamily="18" charset="0"/>
              <a:cs typeface="Times New Roman" panose="02020603050405020304" pitchFamily="18" charset="0"/>
            </a:endParaRPr>
          </a:p>
          <a:p>
            <a:pPr>
              <a:buNone/>
            </a:pPr>
            <a:r>
              <a:rPr lang="en-US" b="1" i="1" dirty="0" smtClean="0">
                <a:latin typeface="Times New Roman" panose="02020603050405020304" pitchFamily="18" charset="0"/>
                <a:cs typeface="Times New Roman" panose="02020603050405020304" pitchFamily="18" charset="0"/>
              </a:rPr>
              <a:t>Vitamin </a:t>
            </a:r>
            <a:r>
              <a:rPr lang="en-US" b="1" i="1" dirty="0">
                <a:latin typeface="Times New Roman" panose="02020603050405020304" pitchFamily="18" charset="0"/>
                <a:cs typeface="Times New Roman" panose="02020603050405020304" pitchFamily="18" charset="0"/>
              </a:rPr>
              <a:t>B12 </a:t>
            </a:r>
            <a:r>
              <a:rPr lang="en-US" dirty="0">
                <a:latin typeface="Times New Roman" panose="02020603050405020304" pitchFamily="18" charset="0"/>
                <a:cs typeface="Times New Roman" panose="02020603050405020304" pitchFamily="18" charset="0"/>
              </a:rPr>
              <a:t>is necessary for normal blood formation.</a:t>
            </a:r>
            <a:endParaRPr lang="ru-RU"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Source - </a:t>
            </a:r>
            <a:r>
              <a:rPr lang="en-US" dirty="0">
                <a:latin typeface="Times New Roman" panose="02020603050405020304" pitchFamily="18" charset="0"/>
                <a:cs typeface="Times New Roman" panose="02020603050405020304" pitchFamily="18" charset="0"/>
              </a:rPr>
              <a:t>livers of fish and animals.</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337864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747132"/>
            <a:ext cx="5181600" cy="5429831"/>
          </a:xfrm>
        </p:spPr>
        <p:txBody>
          <a:bodyPr>
            <a:normAutofit/>
          </a:bodyPr>
          <a:lstStyle/>
          <a:p>
            <a:r>
              <a:rPr lang="en-US" b="1" i="1" dirty="0" smtClean="0">
                <a:latin typeface="Times New Roman" panose="02020603050405020304" pitchFamily="18" charset="0"/>
                <a:cs typeface="Times New Roman" panose="02020603050405020304" pitchFamily="18" charset="0"/>
              </a:rPr>
              <a:t>Vitamin A</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necessary for skin and view. Source - liver of animals and fish, eggs, caviar.</a:t>
            </a:r>
            <a:endParaRPr lang="ru-RU"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Vitamin D</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regulates the exchange of calcium and phosphorus. Source - cod-liver oil, butter, etc.</a:t>
            </a:r>
            <a:endParaRPr lang="ru-RU"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Vitamin </a:t>
            </a:r>
            <a:r>
              <a:rPr lang="ru-RU" b="1" i="1" dirty="0" smtClean="0">
                <a:latin typeface="Times New Roman" panose="02020603050405020304" pitchFamily="18" charset="0"/>
                <a:cs typeface="Times New Roman" panose="02020603050405020304" pitchFamily="18" charset="0"/>
              </a:rPr>
              <a:t>К</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involved in blood clotting. Spinach, sorrel, cabbage, pumpkin, tomatoes, and liver are rich with vitamin K.</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p:txBody>
          <a:bodyPr>
            <a:normAutofit/>
          </a:bodyPr>
          <a:lstStyle/>
          <a:p>
            <a:endParaRPr lang="ru-RU" dirty="0"/>
          </a:p>
        </p:txBody>
      </p:sp>
    </p:spTree>
    <p:extLst>
      <p:ext uri="{BB962C8B-B14F-4D97-AF65-F5344CB8AC3E}">
        <p14:creationId xmlns="" xmlns:p14="http://schemas.microsoft.com/office/powerpoint/2010/main" val="1266014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Principles of rational nutrition for a healthy person</a:t>
            </a:r>
            <a:endParaRPr lang="ru-RU" dirty="0"/>
          </a:p>
        </p:txBody>
      </p:sp>
      <p:sp>
        <p:nvSpPr>
          <p:cNvPr id="3" name="Объект 2"/>
          <p:cNvSpPr>
            <a:spLocks noGrp="1"/>
          </p:cNvSpPr>
          <p:nvPr>
            <p:ph sz="half" idx="1"/>
          </p:nvPr>
        </p:nvSpPr>
        <p:spPr>
          <a:xfrm>
            <a:off x="838200" y="1825625"/>
            <a:ext cx="10648950" cy="1355725"/>
          </a:xfrm>
          <a:solidFill>
            <a:schemeClr val="accent2">
              <a:lumMod val="20000"/>
              <a:lumOff val="80000"/>
            </a:schemeClr>
          </a:solidFill>
        </p:spPr>
        <p:txBody>
          <a:bodyPr>
            <a:normAutofit/>
          </a:bodyPr>
          <a:lstStyle/>
          <a:p>
            <a:r>
              <a:rPr lang="en-US" b="1" dirty="0">
                <a:latin typeface="Times New Roman" panose="02020603050405020304" pitchFamily="18" charset="0"/>
                <a:cs typeface="Times New Roman" panose="02020603050405020304" pitchFamily="18" charset="0"/>
              </a:rPr>
              <a:t>Rational nutrition </a:t>
            </a:r>
            <a:r>
              <a:rPr lang="en-US" dirty="0">
                <a:latin typeface="Times New Roman" panose="02020603050405020304" pitchFamily="18" charset="0"/>
                <a:cs typeface="Times New Roman" panose="02020603050405020304" pitchFamily="18" charset="0"/>
              </a:rPr>
              <a:t>- provides growth, normal development and human activity, improves health and prevents disease</a:t>
            </a:r>
            <a:endParaRPr lang="ru-RU" dirty="0"/>
          </a:p>
        </p:txBody>
      </p:sp>
      <p:sp>
        <p:nvSpPr>
          <p:cNvPr id="4" name="Объект 3"/>
          <p:cNvSpPr>
            <a:spLocks noGrp="1"/>
          </p:cNvSpPr>
          <p:nvPr>
            <p:ph sz="half" idx="2"/>
          </p:nvPr>
        </p:nvSpPr>
        <p:spPr>
          <a:xfrm>
            <a:off x="762000" y="3448049"/>
            <a:ext cx="10591800" cy="2728913"/>
          </a:xfrm>
          <a:solidFill>
            <a:schemeClr val="accent2">
              <a:lumMod val="20000"/>
              <a:lumOff val="80000"/>
            </a:schemeClr>
          </a:solidFill>
        </p:spPr>
        <p:txBody>
          <a:bodyPr>
            <a:normAutofit/>
          </a:bodyPr>
          <a:lstStyle/>
          <a:p>
            <a:r>
              <a:rPr lang="en-US" b="1" dirty="0">
                <a:latin typeface="Times New Roman" panose="02020603050405020304" pitchFamily="18" charset="0"/>
                <a:cs typeface="Times New Roman" panose="02020603050405020304" pitchFamily="18" charset="0"/>
              </a:rPr>
              <a:t>The first principle: </a:t>
            </a:r>
            <a:r>
              <a:rPr lang="en-US" dirty="0">
                <a:latin typeface="Times New Roman" panose="02020603050405020304" pitchFamily="18" charset="0"/>
                <a:cs typeface="Times New Roman" panose="02020603050405020304" pitchFamily="18" charset="0"/>
              </a:rPr>
              <a:t>energy </a:t>
            </a:r>
            <a:r>
              <a:rPr lang="en-US" dirty="0" smtClean="0">
                <a:latin typeface="Times New Roman" panose="02020603050405020304" pitchFamily="18" charset="0"/>
                <a:cs typeface="Times New Roman" panose="02020603050405020304" pitchFamily="18" charset="0"/>
              </a:rPr>
              <a:t>balance</a:t>
            </a:r>
            <a:endParaRPr lang="ru-RU"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second principle: </a:t>
            </a:r>
            <a:r>
              <a:rPr lang="en-US" dirty="0">
                <a:latin typeface="Times New Roman" panose="02020603050405020304" pitchFamily="18" charset="0"/>
                <a:cs typeface="Times New Roman" panose="02020603050405020304" pitchFamily="18" charset="0"/>
              </a:rPr>
              <a:t>a balanced diet. </a:t>
            </a:r>
            <a:endParaRPr lang="ru-RU"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 third principle: </a:t>
            </a:r>
            <a:r>
              <a:rPr lang="en-US" dirty="0" smtClean="0">
                <a:latin typeface="Times New Roman" panose="02020603050405020304" pitchFamily="18" charset="0"/>
                <a:cs typeface="Times New Roman" panose="02020603050405020304" pitchFamily="18" charset="0"/>
              </a:rPr>
              <a:t>dietary regime</a:t>
            </a:r>
            <a:endParaRPr lang="ru-RU"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Fourth principle: </a:t>
            </a:r>
            <a:r>
              <a:rPr lang="en-US" dirty="0">
                <a:latin typeface="Times New Roman" panose="02020603050405020304" pitchFamily="18" charset="0"/>
                <a:cs typeface="Times New Roman" panose="02020603050405020304" pitchFamily="18" charset="0"/>
              </a:rPr>
              <a:t>the variety of the diet</a:t>
            </a: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31043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67990" y="345688"/>
            <a:ext cx="4895386" cy="5831275"/>
          </a:xfrm>
          <a:solidFill>
            <a:schemeClr val="accent2">
              <a:lumMod val="20000"/>
              <a:lumOff val="80000"/>
            </a:schemeClr>
          </a:solidFill>
        </p:spPr>
        <p:txBody>
          <a:bodyPr>
            <a:normAutofit fontScale="92500" lnSpcReduction="20000"/>
          </a:bodyPr>
          <a:lstStyle/>
          <a:p>
            <a:r>
              <a:rPr lang="en-US" b="1" dirty="0" smtClean="0">
                <a:latin typeface="Times New Roman" panose="02020603050405020304" pitchFamily="18" charset="0"/>
                <a:cs typeface="Times New Roman" panose="02020603050405020304" pitchFamily="18" charset="0"/>
              </a:rPr>
              <a:t>The first principle: energy balance</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Energy value of a daily ration depends on sex ( for women it is 10 % lower), age (in older it is lower), physical activity, profession.</a:t>
            </a:r>
            <a:endParaRPr lang="ru-RU"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For example, </a:t>
            </a:r>
            <a:r>
              <a:rPr lang="en-US" dirty="0" smtClean="0">
                <a:latin typeface="Times New Roman" panose="02020603050405020304" pitchFamily="18" charset="0"/>
                <a:cs typeface="Times New Roman" panose="02020603050405020304" pitchFamily="18" charset="0"/>
              </a:rPr>
              <a:t>energy consumption in person of mental </a:t>
            </a:r>
            <a:r>
              <a:rPr lang="en-US" dirty="0" err="1" smtClean="0">
                <a:latin typeface="Times New Roman" panose="02020603050405020304" pitchFamily="18" charset="0"/>
                <a:cs typeface="Times New Roman" panose="02020603050405020304" pitchFamily="18" charset="0"/>
              </a:rPr>
              <a:t>labour</a:t>
            </a:r>
            <a:r>
              <a:rPr lang="en-US" dirty="0" smtClean="0">
                <a:latin typeface="Times New Roman" panose="02020603050405020304" pitchFamily="18" charset="0"/>
                <a:cs typeface="Times New Roman" panose="02020603050405020304" pitchFamily="18" charset="0"/>
              </a:rPr>
              <a:t> is about 2000 - 2600 kcal, in sportsmen - 4000 - 5000 kcal per day.</a:t>
            </a:r>
            <a:endParaRPr lang="ru-RU"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 second principle: a balanced diet. </a:t>
            </a:r>
            <a:endParaRPr lang="ru-RU"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Proteins, fats, carbohydrates should enter the body in strict ratio (1:1:4).</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5519854" y="167268"/>
            <a:ext cx="6278136" cy="6009695"/>
          </a:xfrm>
          <a:solidFill>
            <a:schemeClr val="accent2">
              <a:lumMod val="20000"/>
              <a:lumOff val="80000"/>
            </a:schemeClr>
          </a:solidFill>
        </p:spPr>
        <p:txBody>
          <a:bodyPr>
            <a:normAutofit fontScale="92500" lnSpcReduction="20000"/>
          </a:bodyPr>
          <a:lstStyle/>
          <a:p>
            <a:pPr marL="0" indent="0" algn="ctr">
              <a:buNone/>
            </a:pPr>
            <a:r>
              <a:rPr lang="en-US" b="1" dirty="0" smtClean="0">
                <a:latin typeface="Times New Roman" panose="02020603050405020304" pitchFamily="18" charset="0"/>
                <a:cs typeface="Times New Roman" panose="02020603050405020304" pitchFamily="18" charset="0"/>
              </a:rPr>
              <a:t>The third principle: dietary regime. </a:t>
            </a:r>
            <a:endParaRPr lang="ru-RU"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Nutrition </a:t>
            </a:r>
            <a:r>
              <a:rPr lang="en-US" u="sng" dirty="0" smtClean="0">
                <a:latin typeface="Times New Roman" panose="02020603050405020304" pitchFamily="18" charset="0"/>
                <a:cs typeface="Times New Roman" panose="02020603050405020304" pitchFamily="18" charset="0"/>
              </a:rPr>
              <a:t>should be</a:t>
            </a:r>
            <a:r>
              <a:rPr lang="ru-RU"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divided (3 - 4 times a day),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regular (at the same time),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intervals between meals are 2-3 hours,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last meal should be not later than 2 - 3 hours before bedtime.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daily ration should be distributed as follows: Breakfast - 25%, lunch - 30%, snack - 20%, dinner - 25% of the daily ration.</a:t>
            </a:r>
            <a:endParaRPr lang="ru-RU" dirty="0" smtClean="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Fourth principle: the variety of the diet. </a:t>
            </a:r>
            <a:endParaRPr lang="ru-RU"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Daily, the organism should get about 70 ingredients, many of which are irreplaceable, i.e. they are not synthesized by the body, but come only with food.</a:t>
            </a:r>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3250024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460498"/>
          </a:xfrm>
        </p:spPr>
        <p:txBody>
          <a:bodyPr>
            <a:normAutofit/>
          </a:bodyPr>
          <a:lstStyle/>
          <a:p>
            <a:pPr algn="ctr"/>
            <a:r>
              <a:rPr lang="en-US" altLang="ru-RU" b="1" dirty="0">
                <a:latin typeface="Times New Roman" panose="02020603050405020304" pitchFamily="18" charset="0"/>
                <a:cs typeface="Times New Roman" panose="02020603050405020304" pitchFamily="18" charset="0"/>
              </a:rPr>
              <a:t>T</a:t>
            </a:r>
            <a:r>
              <a:rPr lang="en-US" altLang="ru-RU" b="1" dirty="0" smtClean="0">
                <a:latin typeface="Times New Roman" panose="02020603050405020304" pitchFamily="18" charset="0"/>
                <a:cs typeface="Times New Roman" panose="02020603050405020304" pitchFamily="18" charset="0"/>
              </a:rPr>
              <a:t>he principles of clinical nutrition</a:t>
            </a:r>
            <a:r>
              <a:rPr lang="en-US" altLang="ru-RU" b="1" dirty="0">
                <a:latin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cs typeface="Times New Roman" panose="02020603050405020304" pitchFamily="18" charset="0"/>
              </a:rPr>
              <a:t/>
            </a:r>
            <a:br>
              <a:rPr lang="ru-RU" altLang="ru-RU" b="1" dirty="0">
                <a:latin typeface="Times New Roman" panose="02020603050405020304" pitchFamily="18" charset="0"/>
                <a:cs typeface="Times New Roman" panose="02020603050405020304" pitchFamily="18" charset="0"/>
              </a:rPr>
            </a:br>
            <a:r>
              <a:rPr lang="en-US" altLang="ru-RU" b="1" dirty="0" err="1">
                <a:latin typeface="Times New Roman" panose="02020603050405020304" pitchFamily="18" charset="0"/>
                <a:cs typeface="Times New Roman" panose="02020603050405020304" pitchFamily="18" charset="0"/>
              </a:rPr>
              <a:t>Dietology</a:t>
            </a:r>
            <a:r>
              <a:rPr lang="en-US" altLang="ru-RU" b="1" dirty="0">
                <a:latin typeface="Times New Roman" panose="02020603050405020304" pitchFamily="18" charset="0"/>
                <a:cs typeface="Times New Roman" panose="02020603050405020304" pitchFamily="18" charset="0"/>
              </a:rPr>
              <a:t> - the science of </a:t>
            </a:r>
            <a:r>
              <a:rPr lang="en-US" altLang="ru-RU" b="1" dirty="0" smtClean="0">
                <a:latin typeface="Times New Roman" panose="02020603050405020304" pitchFamily="18" charset="0"/>
                <a:cs typeface="Times New Roman" panose="02020603050405020304" pitchFamily="18" charset="0"/>
              </a:rPr>
              <a:t>clinical </a:t>
            </a:r>
            <a:r>
              <a:rPr lang="en-US" altLang="ru-RU" b="1" dirty="0">
                <a:latin typeface="Times New Roman" panose="02020603050405020304" pitchFamily="18" charset="0"/>
                <a:cs typeface="Times New Roman" panose="02020603050405020304" pitchFamily="18" charset="0"/>
              </a:rPr>
              <a:t>nutrition</a:t>
            </a:r>
            <a:endParaRPr lang="ru-RU" dirty="0"/>
          </a:p>
        </p:txBody>
      </p:sp>
      <p:sp>
        <p:nvSpPr>
          <p:cNvPr id="3" name="Объект 2"/>
          <p:cNvSpPr>
            <a:spLocks noGrp="1"/>
          </p:cNvSpPr>
          <p:nvPr>
            <p:ph sz="half" idx="1"/>
          </p:nvPr>
        </p:nvSpPr>
        <p:spPr>
          <a:xfrm>
            <a:off x="838200" y="2051823"/>
            <a:ext cx="10287000" cy="4382431"/>
          </a:xfrm>
        </p:spPr>
        <p:txBody>
          <a:bodyPr>
            <a:normAutofit/>
          </a:bodyPr>
          <a:lstStyle/>
          <a:p>
            <a:r>
              <a:rPr lang="en-US" dirty="0" smtClean="0">
                <a:latin typeface="Times New Roman" panose="02020603050405020304" pitchFamily="18" charset="0"/>
                <a:cs typeface="Times New Roman" panose="02020603050405020304" pitchFamily="18" charset="0"/>
              </a:rPr>
              <a:t>Nutrition of patients received considerable attention at all times. Hippocrates believed that at different stages of the disease, we must choose the right food.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major contribution to the science of nutrition and dietetics was made by Russian scientists. They identified many of the main principles of modern</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nutritional science.</a:t>
            </a:r>
            <a:endParaRPr lang="ru-RU" dirty="0" smtClean="0">
              <a:latin typeface="Times New Roman" panose="02020603050405020304" pitchFamily="18" charset="0"/>
              <a:cs typeface="Times New Roman" panose="02020603050405020304" pitchFamily="18" charset="0"/>
            </a:endParaRPr>
          </a:p>
          <a:p>
            <a:endParaRPr lang="ru-RU" dirty="0" smtClean="0"/>
          </a:p>
          <a:p>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4220640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838200" y="400050"/>
            <a:ext cx="10515600" cy="5776913"/>
          </a:xfrm>
        </p:spPr>
        <p:txBody>
          <a:bodyPr>
            <a:normAutofit/>
          </a:bodyPr>
          <a:lstStyle/>
          <a:p>
            <a:pPr>
              <a:spcBef>
                <a:spcPct val="0"/>
              </a:spcBef>
              <a:buNone/>
            </a:pPr>
            <a:r>
              <a:rPr lang="en-US" altLang="ru-RU" b="1" dirty="0">
                <a:latin typeface="Times New Roman" panose="02020603050405020304" pitchFamily="18" charset="0"/>
                <a:cs typeface="Times New Roman" panose="02020603050405020304" pitchFamily="18" charset="0"/>
              </a:rPr>
              <a:t>DIET THERAPY </a:t>
            </a:r>
            <a:r>
              <a:rPr lang="en-US" altLang="ru-RU" dirty="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m</a:t>
            </a:r>
            <a:r>
              <a:rPr lang="en-US" altLang="ru-RU" dirty="0" err="1">
                <a:latin typeface="Times New Roman" panose="02020603050405020304" pitchFamily="18" charset="0"/>
                <a:cs typeface="Times New Roman" panose="02020603050405020304" pitchFamily="18" charset="0"/>
              </a:rPr>
              <a:t>ethod</a:t>
            </a:r>
            <a:r>
              <a:rPr lang="en-US" altLang="ru-RU" dirty="0">
                <a:latin typeface="Times New Roman" panose="02020603050405020304" pitchFamily="18" charset="0"/>
                <a:cs typeface="Times New Roman" panose="02020603050405020304" pitchFamily="18" charset="0"/>
              </a:rPr>
              <a:t> of t</a:t>
            </a:r>
            <a:r>
              <a:rPr lang="ru-RU" altLang="ru-RU" dirty="0">
                <a:latin typeface="Times New Roman" panose="02020603050405020304" pitchFamily="18" charset="0"/>
                <a:cs typeface="Times New Roman" panose="02020603050405020304" pitchFamily="18" charset="0"/>
              </a:rPr>
              <a:t>r</a:t>
            </a:r>
            <a:r>
              <a:rPr lang="en-US" altLang="ru-RU" dirty="0" err="1">
                <a:latin typeface="Times New Roman" panose="02020603050405020304" pitchFamily="18" charset="0"/>
                <a:cs typeface="Times New Roman" panose="02020603050405020304" pitchFamily="18" charset="0"/>
              </a:rPr>
              <a:t>eatment</a:t>
            </a:r>
            <a:r>
              <a:rPr lang="ru-RU" alt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of various diseases by a special diet.</a:t>
            </a:r>
            <a:endParaRPr lang="ru-RU" altLang="ru-RU" dirty="0">
              <a:latin typeface="Times New Roman" panose="02020603050405020304" pitchFamily="18" charset="0"/>
              <a:cs typeface="Times New Roman" panose="02020603050405020304" pitchFamily="18" charset="0"/>
            </a:endParaRPr>
          </a:p>
          <a:p>
            <a:pPr>
              <a:spcBef>
                <a:spcPct val="0"/>
              </a:spcBef>
              <a:buNone/>
            </a:pPr>
            <a:r>
              <a:rPr lang="en-US" altLang="ru-RU" dirty="0">
                <a:latin typeface="Times New Roman" panose="02020603050405020304" pitchFamily="18" charset="0"/>
                <a:cs typeface="Times New Roman" panose="02020603050405020304" pitchFamily="18" charset="0"/>
              </a:rPr>
              <a:t>There are 15 diets for various diseases.</a:t>
            </a:r>
            <a:endParaRPr lang="ru-RU" altLang="ru-RU" dirty="0">
              <a:latin typeface="Times New Roman" panose="02020603050405020304" pitchFamily="18" charset="0"/>
              <a:cs typeface="Times New Roman" panose="02020603050405020304" pitchFamily="18" charset="0"/>
            </a:endParaRPr>
          </a:p>
          <a:p>
            <a:pPr>
              <a:spcBef>
                <a:spcPct val="0"/>
              </a:spcBef>
              <a:buNone/>
            </a:pPr>
            <a:endParaRPr lang="ru-RU" altLang="ru-RU" dirty="0">
              <a:latin typeface="Times New Roman" panose="02020603050405020304" pitchFamily="18" charset="0"/>
              <a:cs typeface="Times New Roman" panose="02020603050405020304" pitchFamily="18" charset="0"/>
            </a:endParaRPr>
          </a:p>
          <a:p>
            <a:pPr>
              <a:spcBef>
                <a:spcPct val="0"/>
              </a:spcBef>
              <a:buNone/>
            </a:pPr>
            <a:r>
              <a:rPr lang="en-US" altLang="ru-RU" b="1" dirty="0">
                <a:latin typeface="Times New Roman" panose="02020603050405020304" pitchFamily="18" charset="0"/>
                <a:cs typeface="Times New Roman" panose="02020603050405020304" pitchFamily="18" charset="0"/>
              </a:rPr>
              <a:t>DIET</a:t>
            </a:r>
            <a:r>
              <a:rPr lang="en-US" altLang="ru-RU" dirty="0">
                <a:latin typeface="Times New Roman" panose="02020603050405020304" pitchFamily="18" charset="0"/>
                <a:cs typeface="Times New Roman" panose="02020603050405020304" pitchFamily="18" charset="0"/>
              </a:rPr>
              <a:t> - the daily amount of food for the patient for the period of the disease or to </a:t>
            </a:r>
            <a:r>
              <a:rPr lang="en-US" altLang="ru-RU" dirty="0" err="1">
                <a:latin typeface="Times New Roman" panose="02020603050405020304" pitchFamily="18" charset="0"/>
                <a:cs typeface="Times New Roman" panose="02020603050405020304" pitchFamily="18" charset="0"/>
              </a:rPr>
              <a:t>pr</a:t>
            </a:r>
            <a:r>
              <a:rPr lang="ru-RU" altLang="ru-RU" dirty="0">
                <a:latin typeface="Times New Roman" panose="02020603050405020304" pitchFamily="18" charset="0"/>
                <a:cs typeface="Times New Roman" panose="02020603050405020304" pitchFamily="18" charset="0"/>
              </a:rPr>
              <a:t>o</a:t>
            </a:r>
            <a:r>
              <a:rPr lang="en-US" altLang="ru-RU" dirty="0" err="1">
                <a:latin typeface="Times New Roman" panose="02020603050405020304" pitchFamily="18" charset="0"/>
                <a:cs typeface="Times New Roman" panose="02020603050405020304" pitchFamily="18" charset="0"/>
              </a:rPr>
              <a:t>phylaxis</a:t>
            </a:r>
            <a:r>
              <a:rPr lang="ru-RU" altLang="ru-RU" dirty="0">
                <a:latin typeface="Times New Roman" panose="02020603050405020304" pitchFamily="18" charset="0"/>
                <a:cs typeface="Times New Roman" panose="02020603050405020304" pitchFamily="18" charset="0"/>
              </a:rPr>
              <a:t>.</a:t>
            </a:r>
          </a:p>
          <a:p>
            <a:pPr>
              <a:buNone/>
            </a:pPr>
            <a:endParaRPr lang="ru-RU"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Clinical nutrition should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be based on the principle of rational nutrition  for a healthy person.</a:t>
            </a:r>
            <a:endParaRPr lang="ru-RU" dirty="0" smtClean="0">
              <a:latin typeface="Times New Roman" panose="02020603050405020304" pitchFamily="18" charset="0"/>
              <a:cs typeface="Times New Roman" panose="02020603050405020304" pitchFamily="18" charset="0"/>
            </a:endParaRPr>
          </a:p>
          <a:p>
            <a:pPr>
              <a:buNone/>
            </a:pPr>
            <a:endParaRPr lang="ru-RU" dirty="0"/>
          </a:p>
        </p:txBody>
      </p:sp>
    </p:spTree>
    <p:extLst>
      <p:ext uri="{BB962C8B-B14F-4D97-AF65-F5344CB8AC3E}">
        <p14:creationId xmlns="" xmlns:p14="http://schemas.microsoft.com/office/powerpoint/2010/main" val="1856751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850" y="457200"/>
            <a:ext cx="11525249" cy="6153150"/>
          </a:xfrm>
          <a:solidFill>
            <a:schemeClr val="accent2">
              <a:lumMod val="20000"/>
              <a:lumOff val="80000"/>
            </a:schemeClr>
          </a:solidFill>
        </p:spPr>
        <p:txBody>
          <a:bodyPr>
            <a:normAutofit/>
          </a:bodyPr>
          <a:lstStyle/>
          <a:p>
            <a:pPr>
              <a:lnSpc>
                <a:spcPct val="100000"/>
              </a:lnSpc>
              <a:spcBef>
                <a:spcPts val="600"/>
              </a:spcBef>
              <a:buNone/>
            </a:pPr>
            <a:r>
              <a:rPr lang="en-US" b="1" dirty="0" smtClean="0">
                <a:latin typeface="Times New Roman" panose="02020603050405020304" pitchFamily="18" charset="0"/>
                <a:cs typeface="Times New Roman" panose="02020603050405020304" pitchFamily="18" charset="0"/>
              </a:rPr>
              <a:t>The principles of clinical nutrition</a:t>
            </a:r>
            <a:r>
              <a:rPr lang="ru-RU" b="1" dirty="0" smtClean="0">
                <a:latin typeface="Times New Roman" panose="02020603050405020304" pitchFamily="18" charset="0"/>
                <a:cs typeface="Times New Roman" panose="02020603050405020304" pitchFamily="18" charset="0"/>
              </a:rPr>
              <a:t>:</a:t>
            </a:r>
          </a:p>
          <a:p>
            <a:pPr>
              <a:lnSpc>
                <a:spcPct val="100000"/>
              </a:lnSpc>
              <a:spcBef>
                <a:spcPts val="600"/>
              </a:spcBef>
              <a:buNone/>
            </a:pPr>
            <a:endParaRPr lang="ru-RU" altLang="ru-RU" b="1"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u-RU" dirty="0">
                <a:latin typeface="Times New Roman" panose="02020603050405020304" pitchFamily="18" charset="0"/>
                <a:cs typeface="Times New Roman" panose="02020603050405020304" pitchFamily="18" charset="0"/>
              </a:rPr>
              <a:t>1. Increase</a:t>
            </a:r>
            <a:r>
              <a:rPr lang="ru-RU" alt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of frequency of </a:t>
            </a:r>
            <a:r>
              <a:rPr lang="ru-RU" altLang="ru-RU" dirty="0">
                <a:latin typeface="Times New Roman" panose="02020603050405020304" pitchFamily="18" charset="0"/>
                <a:cs typeface="Times New Roman" panose="02020603050405020304" pitchFamily="18" charset="0"/>
              </a:rPr>
              <a:t>e</a:t>
            </a:r>
            <a:r>
              <a:rPr lang="en-US" altLang="ru-RU" dirty="0" err="1">
                <a:latin typeface="Times New Roman" panose="02020603050405020304" pitchFamily="18" charset="0"/>
                <a:cs typeface="Times New Roman" panose="02020603050405020304" pitchFamily="18" charset="0"/>
              </a:rPr>
              <a:t>ating</a:t>
            </a:r>
            <a:r>
              <a:rPr lang="en-US" altLang="ru-RU" dirty="0">
                <a:latin typeface="Times New Roman" panose="02020603050405020304" pitchFamily="18" charset="0"/>
                <a:cs typeface="Times New Roman" panose="02020603050405020304" pitchFamily="18" charset="0"/>
              </a:rPr>
              <a:t> to  5 - 6 times a day.</a:t>
            </a:r>
            <a:endParaRPr lang="ru-RU" altLang="ru-RU"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u-RU" dirty="0">
                <a:latin typeface="Times New Roman" panose="02020603050405020304" pitchFamily="18" charset="0"/>
                <a:cs typeface="Times New Roman" panose="02020603050405020304" pitchFamily="18" charset="0"/>
              </a:rPr>
              <a:t>2. </a:t>
            </a:r>
            <a:r>
              <a:rPr lang="en-US" altLang="ru-RU" dirty="0" err="1">
                <a:latin typeface="Times New Roman" panose="02020603050405020304" pitchFamily="18" charset="0"/>
                <a:cs typeface="Times New Roman" panose="02020603050405020304" pitchFamily="18" charset="0"/>
              </a:rPr>
              <a:t>Vari</a:t>
            </a:r>
            <a:r>
              <a:rPr lang="ru-RU" altLang="ru-RU" dirty="0">
                <a:latin typeface="Times New Roman" panose="02020603050405020304" pitchFamily="18" charset="0"/>
                <a:cs typeface="Times New Roman" panose="02020603050405020304" pitchFamily="18" charset="0"/>
              </a:rPr>
              <a:t>o</a:t>
            </a:r>
            <a:r>
              <a:rPr lang="en-US" altLang="ru-RU" dirty="0">
                <a:latin typeface="Times New Roman" panose="02020603050405020304" pitchFamily="18" charset="0"/>
                <a:cs typeface="Times New Roman" panose="02020603050405020304" pitchFamily="18" charset="0"/>
              </a:rPr>
              <a:t>us </a:t>
            </a:r>
            <a:r>
              <a:rPr lang="en-US" altLang="ru-RU" dirty="0" smtClean="0">
                <a:latin typeface="Times New Roman" panose="02020603050405020304" pitchFamily="18" charset="0"/>
                <a:cs typeface="Times New Roman" panose="02020603050405020304" pitchFamily="18" charset="0"/>
              </a:rPr>
              <a:t>menu</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Monotonous </a:t>
            </a:r>
            <a:r>
              <a:rPr lang="en-US" altLang="ru-RU" dirty="0">
                <a:latin typeface="Times New Roman" panose="02020603050405020304" pitchFamily="18" charset="0"/>
                <a:cs typeface="Times New Roman" panose="02020603050405020304" pitchFamily="18" charset="0"/>
              </a:rPr>
              <a:t>food reduces </a:t>
            </a:r>
            <a:r>
              <a:rPr lang="en-US" altLang="ru-RU" dirty="0" smtClean="0">
                <a:latin typeface="Times New Roman" panose="02020603050405020304" pitchFamily="18" charset="0"/>
                <a:cs typeface="Times New Roman" panose="02020603050405020304" pitchFamily="18" charset="0"/>
              </a:rPr>
              <a:t>appetite</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a:p>
            <a:pPr>
              <a:lnSpc>
                <a:spcPct val="100000"/>
              </a:lnSpc>
              <a:spcBef>
                <a:spcPts val="600"/>
              </a:spcBef>
              <a:buNone/>
            </a:pPr>
            <a:r>
              <a:rPr lang="en-US" altLang="ru-RU" dirty="0">
                <a:latin typeface="Times New Roman" panose="02020603050405020304" pitchFamily="18" charset="0"/>
                <a:cs typeface="Times New Roman" panose="02020603050405020304" pitchFamily="18" charset="0"/>
              </a:rPr>
              <a:t>3. Correct cooking of foods:</a:t>
            </a:r>
            <a:endParaRPr lang="ru-RU" altLang="ru-RU" dirty="0">
              <a:latin typeface="Times New Roman" panose="02020603050405020304" pitchFamily="18" charset="0"/>
              <a:cs typeface="Times New Roman" panose="02020603050405020304" pitchFamily="18" charset="0"/>
            </a:endParaRPr>
          </a:p>
          <a:p>
            <a:pPr>
              <a:lnSpc>
                <a:spcPct val="100000"/>
              </a:lnSpc>
              <a:spcBef>
                <a:spcPts val="600"/>
              </a:spcBef>
            </a:pPr>
            <a:r>
              <a:rPr lang="en-US" altLang="ru-RU" dirty="0">
                <a:latin typeface="Times New Roman" panose="02020603050405020304" pitchFamily="18" charset="0"/>
                <a:cs typeface="Times New Roman" panose="02020603050405020304" pitchFamily="18" charset="0"/>
              </a:rPr>
              <a:t>mechanical </a:t>
            </a:r>
            <a:r>
              <a:rPr lang="ru-RU" altLang="ru-RU" dirty="0">
                <a:latin typeface="Times New Roman" panose="02020603050405020304" pitchFamily="18" charset="0"/>
                <a:cs typeface="Times New Roman" panose="02020603050405020304" pitchFamily="18" charset="0"/>
              </a:rPr>
              <a:t>s</a:t>
            </a:r>
            <a:r>
              <a:rPr lang="en-US" altLang="ru-RU" dirty="0">
                <a:latin typeface="Times New Roman" panose="02020603050405020304" pitchFamily="18" charset="0"/>
                <a:cs typeface="Times New Roman" panose="02020603050405020304" pitchFamily="18" charset="0"/>
              </a:rPr>
              <a:t>paring  - crushing of food</a:t>
            </a:r>
            <a:endParaRPr lang="ru-RU" altLang="ru-RU" dirty="0">
              <a:latin typeface="Times New Roman" panose="02020603050405020304" pitchFamily="18" charset="0"/>
              <a:cs typeface="Times New Roman" panose="02020603050405020304" pitchFamily="18" charset="0"/>
            </a:endParaRPr>
          </a:p>
          <a:p>
            <a:pPr>
              <a:lnSpc>
                <a:spcPct val="100000"/>
              </a:lnSpc>
              <a:spcBef>
                <a:spcPts val="600"/>
              </a:spcBef>
            </a:pPr>
            <a:r>
              <a:rPr lang="en-US" altLang="ru-RU" dirty="0">
                <a:latin typeface="Times New Roman" panose="02020603050405020304" pitchFamily="18" charset="0"/>
                <a:cs typeface="Times New Roman" panose="02020603050405020304" pitchFamily="18" charset="0"/>
              </a:rPr>
              <a:t>chemical </a:t>
            </a:r>
            <a:r>
              <a:rPr lang="ru-RU" altLang="ru-RU" dirty="0">
                <a:latin typeface="Times New Roman" panose="02020603050405020304" pitchFamily="18" charset="0"/>
                <a:cs typeface="Times New Roman" panose="02020603050405020304" pitchFamily="18" charset="0"/>
              </a:rPr>
              <a:t>s</a:t>
            </a:r>
            <a:r>
              <a:rPr lang="en-US" altLang="ru-RU" dirty="0">
                <a:latin typeface="Times New Roman" panose="02020603050405020304" pitchFamily="18" charset="0"/>
                <a:cs typeface="Times New Roman" panose="02020603050405020304" pitchFamily="18" charset="0"/>
              </a:rPr>
              <a:t>paring - exception annoying and indigestible products (</a:t>
            </a:r>
            <a:r>
              <a:rPr lang="ru-RU" altLang="ru-RU" dirty="0">
                <a:latin typeface="Times New Roman" panose="02020603050405020304" pitchFamily="18" charset="0"/>
                <a:cs typeface="Times New Roman" panose="02020603050405020304" pitchFamily="18" charset="0"/>
              </a:rPr>
              <a:t>s</a:t>
            </a:r>
            <a:r>
              <a:rPr lang="en-US" altLang="ru-RU" dirty="0" err="1">
                <a:latin typeface="Times New Roman" panose="02020603050405020304" pitchFamily="18" charset="0"/>
                <a:cs typeface="Times New Roman" panose="02020603050405020304" pitchFamily="18" charset="0"/>
              </a:rPr>
              <a:t>moked</a:t>
            </a:r>
            <a:r>
              <a:rPr lang="en-US" altLang="ru-RU" dirty="0">
                <a:latin typeface="Times New Roman" panose="02020603050405020304" pitchFamily="18" charset="0"/>
                <a:cs typeface="Times New Roman" panose="02020603050405020304" pitchFamily="18" charset="0"/>
              </a:rPr>
              <a:t> food, </a:t>
            </a:r>
            <a:r>
              <a:rPr lang="ru-RU" altLang="ru-RU" dirty="0">
                <a:latin typeface="Times New Roman" panose="02020603050405020304" pitchFamily="18" charset="0"/>
                <a:cs typeface="Times New Roman" panose="02020603050405020304" pitchFamily="18" charset="0"/>
              </a:rPr>
              <a:t>m</a:t>
            </a:r>
            <a:r>
              <a:rPr lang="en-US" altLang="ru-RU" dirty="0" err="1">
                <a:latin typeface="Times New Roman" panose="02020603050405020304" pitchFamily="18" charset="0"/>
                <a:cs typeface="Times New Roman" panose="02020603050405020304" pitchFamily="18" charset="0"/>
              </a:rPr>
              <a:t>arinades</a:t>
            </a:r>
            <a:r>
              <a:rPr lang="en-US" altLang="ru-RU" dirty="0">
                <a:latin typeface="Times New Roman" panose="02020603050405020304" pitchFamily="18" charset="0"/>
                <a:cs typeface="Times New Roman" panose="02020603050405020304" pitchFamily="18" charset="0"/>
              </a:rPr>
              <a:t>, spicy and fatty meals)</a:t>
            </a:r>
            <a:endParaRPr lang="ru-RU" altLang="ru-RU" dirty="0">
              <a:latin typeface="Times New Roman" panose="02020603050405020304" pitchFamily="18" charset="0"/>
              <a:cs typeface="Times New Roman" panose="02020603050405020304" pitchFamily="18" charset="0"/>
            </a:endParaRPr>
          </a:p>
          <a:p>
            <a:pPr>
              <a:lnSpc>
                <a:spcPct val="100000"/>
              </a:lnSpc>
              <a:spcBef>
                <a:spcPts val="600"/>
              </a:spcBef>
            </a:pPr>
            <a:r>
              <a:rPr lang="en-US" altLang="ru-RU" dirty="0">
                <a:latin typeface="Times New Roman" panose="02020603050405020304" pitchFamily="18" charset="0"/>
                <a:cs typeface="Times New Roman" panose="02020603050405020304" pitchFamily="18" charset="0"/>
              </a:rPr>
              <a:t>thermal s</a:t>
            </a:r>
            <a:r>
              <a:rPr lang="ru-RU" altLang="ru-RU" dirty="0">
                <a:latin typeface="Times New Roman" panose="02020603050405020304" pitchFamily="18" charset="0"/>
                <a:cs typeface="Times New Roman" panose="02020603050405020304" pitchFamily="18" charset="0"/>
              </a:rPr>
              <a:t>p</a:t>
            </a:r>
            <a:r>
              <a:rPr lang="en-US" altLang="ru-RU" dirty="0" err="1">
                <a:latin typeface="Times New Roman" panose="02020603050405020304" pitchFamily="18" charset="0"/>
                <a:cs typeface="Times New Roman" panose="02020603050405020304" pitchFamily="18" charset="0"/>
              </a:rPr>
              <a:t>aring</a:t>
            </a:r>
            <a:r>
              <a:rPr lang="en-US" altLang="ru-RU" dirty="0">
                <a:latin typeface="Times New Roman" panose="02020603050405020304" pitchFamily="18" charset="0"/>
                <a:cs typeface="Times New Roman" panose="02020603050405020304" pitchFamily="18" charset="0"/>
              </a:rPr>
              <a:t> - exception of very cold or very hot- food. Temperature of the food  15 ° C to 60 ° C.</a:t>
            </a:r>
            <a:endParaRPr lang="ru-RU" altLang="ru-RU" dirty="0">
              <a:latin typeface="Times New Roman" panose="02020603050405020304" pitchFamily="18" charset="0"/>
              <a:cs typeface="Times New Roman" panose="02020603050405020304" pitchFamily="18" charset="0"/>
            </a:endParaRPr>
          </a:p>
          <a:p>
            <a:pPr>
              <a:lnSpc>
                <a:spcPct val="100000"/>
              </a:lnSpc>
              <a:spcBef>
                <a:spcPts val="600"/>
              </a:spcBef>
            </a:pPr>
            <a:r>
              <a:rPr lang="en-US" altLang="ru-RU" dirty="0">
                <a:latin typeface="Times New Roman" panose="02020603050405020304" pitchFamily="18" charset="0"/>
                <a:cs typeface="Times New Roman" panose="02020603050405020304" pitchFamily="18" charset="0"/>
              </a:rPr>
              <a:t>heat treatment process – boiling in water or by steam.</a:t>
            </a:r>
            <a:endParaRPr lang="ru-RU" alt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283368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13317" y="312234"/>
            <a:ext cx="11151219" cy="5864729"/>
          </a:xfrm>
        </p:spPr>
        <p:txBody>
          <a:bodyPr/>
          <a:lstStyle/>
          <a:p>
            <a:pPr algn="ctr">
              <a:buNone/>
            </a:pPr>
            <a:r>
              <a:rPr lang="en-US" b="1" u="sng" dirty="0">
                <a:latin typeface="Times New Roman" panose="02020603050405020304" pitchFamily="18" charset="0"/>
                <a:cs typeface="Times New Roman" panose="02020603050405020304" pitchFamily="18" charset="0"/>
              </a:rPr>
              <a:t>Organization of nutrition in the </a:t>
            </a:r>
            <a:r>
              <a:rPr lang="en-US" b="1" u="sng" dirty="0" smtClean="0">
                <a:latin typeface="Times New Roman" panose="02020603050405020304" pitchFamily="18" charset="0"/>
                <a:cs typeface="Times New Roman" panose="02020603050405020304" pitchFamily="18" charset="0"/>
              </a:rPr>
              <a:t>hospital</a:t>
            </a:r>
            <a:endParaRPr lang="ru-RU" b="1" u="sng"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General management of nutrition is performed by the chief doctor. Dietitian or dietary nurse are responsible for organization of nutrition.</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Doctor prescribes the diet to the patient. He writes the number of the diet in the medical history (medical card) and treatment sheet.</a:t>
            </a:r>
            <a:endParaRPr lang="ru-RU"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Every day nurse makes a list of patients for the canteen and the senior nurse. </a:t>
            </a:r>
          </a:p>
          <a:p>
            <a:pPr marL="0" indent="0">
              <a:buNone/>
            </a:pPr>
            <a:r>
              <a:rPr lang="en-US" dirty="0" smtClean="0">
                <a:latin typeface="Times New Roman" panose="02020603050405020304" pitchFamily="18" charset="0"/>
                <a:cs typeface="Times New Roman" panose="02020603050405020304" pitchFamily="18" charset="0"/>
              </a:rPr>
              <a:t>She </a:t>
            </a:r>
            <a:r>
              <a:rPr lang="en-US" u="sng" dirty="0" smtClean="0">
                <a:latin typeface="Times New Roman" panose="02020603050405020304" pitchFamily="18" charset="0"/>
                <a:cs typeface="Times New Roman" panose="02020603050405020304" pitchFamily="18" charset="0"/>
              </a:rPr>
              <a:t>indicates in list :</a:t>
            </a:r>
            <a:endParaRPr lang="ru-RU" u="sng"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surname Name </a:t>
            </a:r>
          </a:p>
          <a:p>
            <a:r>
              <a:rPr lang="en-US" dirty="0" smtClean="0">
                <a:latin typeface="Times New Roman" panose="02020603050405020304" pitchFamily="18" charset="0"/>
                <a:cs typeface="Times New Roman" panose="02020603050405020304" pitchFamily="18" charset="0"/>
              </a:rPr>
              <a:t>room number</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diet number</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94583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557561"/>
            <a:ext cx="5181600" cy="5619402"/>
          </a:xfrm>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Rational nutrition</a:t>
            </a:r>
            <a:r>
              <a:rPr lang="en-US" dirty="0" smtClean="0">
                <a:latin typeface="Times New Roman" panose="02020603050405020304" pitchFamily="18" charset="0"/>
                <a:cs typeface="Times New Roman" panose="02020603050405020304" pitchFamily="18" charset="0"/>
              </a:rPr>
              <a:t> is an important condition of preserving and maintaining of health.</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Throughout the whole life metabolism and energy exchange is constantly happening in the human body.</a:t>
            </a:r>
          </a:p>
          <a:p>
            <a:r>
              <a:rPr lang="en-US" dirty="0" smtClean="0">
                <a:latin typeface="Times New Roman" panose="02020603050405020304" pitchFamily="18" charset="0"/>
                <a:cs typeface="Times New Roman" panose="02020603050405020304" pitchFamily="18" charset="0"/>
              </a:rPr>
              <a:t>Sources of building materials and energy are the nutrients coming with food.</a:t>
            </a:r>
          </a:p>
          <a:p>
            <a:pPr marL="0" indent="0">
              <a:buNone/>
            </a:pPr>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5" name="Объект 4"/>
          <p:cNvSpPr>
            <a:spLocks noGrp="1"/>
          </p:cNvSpPr>
          <p:nvPr>
            <p:ph sz="half" idx="2"/>
          </p:nvPr>
        </p:nvSpPr>
        <p:spPr>
          <a:xfrm>
            <a:off x="6172200" y="557561"/>
            <a:ext cx="5181600" cy="5619402"/>
          </a:xfrm>
          <a:solidFill>
            <a:schemeClr val="accent2">
              <a:lumMod val="20000"/>
              <a:lumOff val="80000"/>
            </a:schemeClr>
          </a:solidFill>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The main components of food</a:t>
            </a:r>
            <a:r>
              <a:rPr lang="en-US" dirty="0" smtClean="0">
                <a:latin typeface="Times New Roman" panose="02020603050405020304" pitchFamily="18" charset="0"/>
                <a:cs typeface="Times New Roman" panose="02020603050405020304" pitchFamily="18" charset="0"/>
              </a:rPr>
              <a:t> are</a:t>
            </a:r>
            <a:r>
              <a:rPr lang="ru-RU"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proteins,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fats,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carbohydrates,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minerals,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Vitamins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water.</a:t>
            </a:r>
            <a:endParaRPr lang="ru-RU" dirty="0"/>
          </a:p>
        </p:txBody>
      </p:sp>
    </p:spTree>
    <p:extLst>
      <p:ext uri="{BB962C8B-B14F-4D97-AF65-F5344CB8AC3E}">
        <p14:creationId xmlns="" xmlns:p14="http://schemas.microsoft.com/office/powerpoint/2010/main" val="1324103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0" y="3295650"/>
            <a:ext cx="7753350" cy="3333749"/>
          </a:xfrm>
          <a:solidFill>
            <a:schemeClr val="accent2">
              <a:lumMod val="20000"/>
              <a:lumOff val="80000"/>
            </a:schemeClr>
          </a:solidFill>
        </p:spPr>
        <p:txBody>
          <a:bodyPr>
            <a:normAutofit/>
          </a:bodyPr>
          <a:lstStyle/>
          <a:p>
            <a:pPr>
              <a:buNone/>
            </a:pPr>
            <a:r>
              <a:rPr lang="en-US" b="1" dirty="0" smtClean="0"/>
              <a:t>Passive nutrition</a:t>
            </a:r>
            <a:endParaRPr lang="ru-RU" b="1" dirty="0" smtClean="0"/>
          </a:p>
          <a:p>
            <a:r>
              <a:rPr lang="en-US" dirty="0" smtClean="0">
                <a:latin typeface="Times New Roman" panose="02020603050405020304" pitchFamily="18" charset="0"/>
                <a:cs typeface="Times New Roman" panose="02020603050405020304" pitchFamily="18" charset="0"/>
              </a:rPr>
              <a:t>Food intake is carried out with the help of a nurse.</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Contingent: seriously ill and weakened patients, old patients, patients in strict bed regime, </a:t>
            </a:r>
            <a:r>
              <a:rPr lang="en-US" dirty="0" err="1" smtClean="0">
                <a:latin typeface="Times New Roman" panose="02020603050405020304" pitchFamily="18" charset="0"/>
                <a:cs typeface="Times New Roman" panose="02020603050405020304" pitchFamily="18" charset="0"/>
              </a:rPr>
              <a:t>psychoneurological</a:t>
            </a:r>
            <a:r>
              <a:rPr lang="en-US" dirty="0" smtClean="0">
                <a:latin typeface="Times New Roman" panose="02020603050405020304" pitchFamily="18" charset="0"/>
                <a:cs typeface="Times New Roman" panose="02020603050405020304" pitchFamily="18" charset="0"/>
              </a:rPr>
              <a:t> patients.</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Feeding seriously ill patients</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 nurse performs at the bedside of the patient.</a:t>
            </a:r>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5" name="Picture 3"/>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69184" y="4090075"/>
            <a:ext cx="3737066" cy="242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0" y="1"/>
            <a:ext cx="10515600" cy="876300"/>
          </a:xfrm>
          <a:solidFill>
            <a:schemeClr val="accent2">
              <a:lumMod val="20000"/>
              <a:lumOff val="80000"/>
            </a:schemeClr>
          </a:solidFill>
        </p:spPr>
        <p:txBody>
          <a:bodyPr/>
          <a:lstStyle/>
          <a:p>
            <a:pPr algn="r"/>
            <a:r>
              <a:rPr lang="en-US" b="1" dirty="0">
                <a:latin typeface="Times New Roman" panose="02020603050405020304" pitchFamily="18" charset="0"/>
                <a:cs typeface="Times New Roman" panose="02020603050405020304" pitchFamily="18" charset="0"/>
              </a:rPr>
              <a:t>Organization of feeding of patients</a:t>
            </a:r>
            <a:endParaRPr lang="ru-RU" dirty="0"/>
          </a:p>
        </p:txBody>
      </p:sp>
      <p:sp>
        <p:nvSpPr>
          <p:cNvPr id="7" name="Объект 3"/>
          <p:cNvSpPr txBox="1">
            <a:spLocks/>
          </p:cNvSpPr>
          <p:nvPr/>
        </p:nvSpPr>
        <p:spPr>
          <a:xfrm>
            <a:off x="266700" y="1254125"/>
            <a:ext cx="10915650" cy="1698625"/>
          </a:xfrm>
          <a:prstGeom prst="rect">
            <a:avLst/>
          </a:prstGeom>
          <a:solidFill>
            <a:schemeClr val="accent2">
              <a:lumMod val="20000"/>
              <a:lumOff val="80000"/>
            </a:schemeClr>
          </a:solidFill>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Active nutrition</a:t>
            </a:r>
            <a:endParaRPr kumimoji="0" lang="ru-RU"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the patient is taking food independently in canteen or in the hospital ward (if the patient has ward regime).</a:t>
            </a:r>
            <a:endParaRPr kumimoji="0" lang="ru-RU" sz="2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60030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8200" y="365126"/>
            <a:ext cx="10515600" cy="705392"/>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Artificial nutrition</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266700" y="895350"/>
            <a:ext cx="7353300" cy="596265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Artificial </a:t>
            </a:r>
            <a:r>
              <a:rPr lang="en-US" b="1" dirty="0" smtClean="0">
                <a:latin typeface="Times New Roman" panose="02020603050405020304" pitchFamily="18" charset="0"/>
                <a:cs typeface="Times New Roman" panose="02020603050405020304" pitchFamily="18" charset="0"/>
              </a:rPr>
              <a:t>nutrition</a:t>
            </a:r>
            <a:endParaRPr lang="ru-RU" b="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Artificial nutrition is the introduction of food through the gastrointestinal tract or intravenously into the organism of the patient.</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There are several </a:t>
            </a:r>
            <a:r>
              <a:rPr lang="en-US" b="1" u="sng" dirty="0">
                <a:latin typeface="Times New Roman" panose="02020603050405020304" pitchFamily="18" charset="0"/>
                <a:cs typeface="Times New Roman" panose="02020603050405020304" pitchFamily="18" charset="0"/>
              </a:rPr>
              <a:t>types </a:t>
            </a:r>
            <a:r>
              <a:rPr lang="en-US" b="1" u="sng" dirty="0" smtClean="0">
                <a:latin typeface="Times New Roman" panose="02020603050405020304" pitchFamily="18" charset="0"/>
                <a:cs typeface="Times New Roman" panose="02020603050405020304" pitchFamily="18" charset="0"/>
              </a:rPr>
              <a:t>of</a:t>
            </a:r>
            <a:r>
              <a:rPr lang="ru-RU" b="1" u="sng"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artificial </a:t>
            </a:r>
            <a:r>
              <a:rPr lang="en-US" b="1" u="sng" dirty="0">
                <a:latin typeface="Times New Roman" panose="02020603050405020304" pitchFamily="18" charset="0"/>
                <a:cs typeface="Times New Roman" panose="02020603050405020304" pitchFamily="18" charset="0"/>
              </a:rPr>
              <a:t>nutrition: </a:t>
            </a:r>
            <a:endParaRPr lang="ru-RU" b="1" u="sn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Enteral nutrition</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Parenteral nutrition</a:t>
            </a:r>
          </a:p>
          <a:p>
            <a:pPr marL="0" indent="0">
              <a:lnSpc>
                <a:spcPct val="120000"/>
              </a:lnSpc>
              <a:spcBef>
                <a:spcPts val="600"/>
              </a:spcBef>
              <a:buNone/>
            </a:pPr>
            <a:endParaRPr lang="ru-RU" dirty="0" smtClean="0">
              <a:latin typeface="Times New Roman" panose="02020603050405020304" pitchFamily="18" charset="0"/>
              <a:cs typeface="Times New Roman" panose="02020603050405020304" pitchFamily="18" charset="0"/>
            </a:endParaRPr>
          </a:p>
          <a:p>
            <a:endParaRPr lang="ru-RU" b="1"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924757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28600" y="361950"/>
            <a:ext cx="6915150" cy="6191250"/>
          </a:xfrm>
          <a:solidFill>
            <a:schemeClr val="accent2">
              <a:lumMod val="20000"/>
              <a:lumOff val="80000"/>
            </a:schemeClr>
          </a:solidFill>
        </p:spPr>
        <p:txBody>
          <a:bodyPr>
            <a:normAutofit fontScale="85000" lnSpcReduction="20000"/>
          </a:bodyPr>
          <a:lstStyle/>
          <a:p>
            <a:pPr marL="0" indent="0">
              <a:lnSpc>
                <a:spcPct val="120000"/>
              </a:lnSpc>
              <a:spcBef>
                <a:spcPts val="600"/>
              </a:spcBef>
              <a:buNone/>
            </a:pPr>
            <a:r>
              <a:rPr lang="en-US" b="1" dirty="0" err="1" smtClean="0">
                <a:latin typeface="Times New Roman" panose="02020603050405020304" pitchFamily="18" charset="0"/>
                <a:cs typeface="Times New Roman" panose="02020603050405020304" pitchFamily="18" charset="0"/>
              </a:rPr>
              <a:t>Enteral</a:t>
            </a:r>
            <a:r>
              <a:rPr lang="en-US" b="1" dirty="0" smtClean="0">
                <a:latin typeface="Times New Roman" panose="02020603050405020304" pitchFamily="18" charset="0"/>
                <a:cs typeface="Times New Roman" panose="02020603050405020304" pitchFamily="18" charset="0"/>
              </a:rPr>
              <a:t> nutrition</a:t>
            </a:r>
            <a:endParaRPr lang="ru-RU" b="1" dirty="0" smtClean="0">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en-US" dirty="0" err="1" smtClean="0">
                <a:latin typeface="Times New Roman" panose="02020603050405020304" pitchFamily="18" charset="0"/>
                <a:cs typeface="Times New Roman" panose="02020603050405020304" pitchFamily="18" charset="0"/>
              </a:rPr>
              <a:t>Enteral</a:t>
            </a:r>
            <a:r>
              <a:rPr lang="en-US" dirty="0" smtClean="0">
                <a:latin typeface="Times New Roman" panose="02020603050405020304" pitchFamily="18" charset="0"/>
                <a:cs typeface="Times New Roman" panose="02020603050405020304" pitchFamily="18" charset="0"/>
              </a:rPr>
              <a:t> nutrition - nutrients enter through the gastro-intestinal tract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with the help of gastric tube.</a:t>
            </a:r>
            <a:endParaRPr lang="ru-RU"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dirty="0" smtClean="0">
                <a:latin typeface="Times New Roman" panose="02020603050405020304" pitchFamily="18" charset="0"/>
                <a:cs typeface="Times New Roman" panose="02020603050405020304" pitchFamily="18" charset="0"/>
              </a:rPr>
              <a:t>The ways of the introduction of nutrient mixtures</a:t>
            </a:r>
            <a:r>
              <a:rPr lang="ru-RU" dirty="0" smtClean="0">
                <a:latin typeface="Times New Roman" panose="02020603050405020304" pitchFamily="18" charset="0"/>
                <a:cs typeface="Times New Roman" panose="02020603050405020304" pitchFamily="18" charset="0"/>
              </a:rPr>
              <a:t>:</a:t>
            </a:r>
          </a:p>
          <a:p>
            <a:pPr>
              <a:lnSpc>
                <a:spcPct val="120000"/>
              </a:lnSpc>
              <a:spcBef>
                <a:spcPts val="600"/>
              </a:spcBef>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Nutrition </a:t>
            </a:r>
            <a:r>
              <a:rPr lang="en-US" dirty="0">
                <a:latin typeface="Times New Roman" panose="02020603050405020304" pitchFamily="18" charset="0"/>
                <a:cs typeface="Times New Roman" panose="02020603050405020304" pitchFamily="18" charset="0"/>
              </a:rPr>
              <a:t>with the help of </a:t>
            </a:r>
            <a:r>
              <a:rPr lang="en-US" b="1" u="sng" dirty="0" err="1">
                <a:latin typeface="Times New Roman" panose="02020603050405020304" pitchFamily="18" charset="0"/>
                <a:cs typeface="Times New Roman" panose="02020603050405020304" pitchFamily="18" charset="0"/>
              </a:rPr>
              <a:t>nasogastral</a:t>
            </a:r>
            <a:r>
              <a:rPr lang="en-US" b="1" u="sng" dirty="0">
                <a:latin typeface="Times New Roman" panose="02020603050405020304" pitchFamily="18" charset="0"/>
                <a:cs typeface="Times New Roman" panose="02020603050405020304" pitchFamily="18" charset="0"/>
              </a:rPr>
              <a:t> tubes.</a:t>
            </a:r>
          </a:p>
          <a:p>
            <a:pPr>
              <a:lnSpc>
                <a:spcPct val="120000"/>
              </a:lnSpc>
              <a:spcBef>
                <a:spcPts val="600"/>
              </a:spcBef>
              <a:buFont typeface="Wingdings" panose="05000000000000000000" pitchFamily="2" charset="2"/>
              <a:buChar char="q"/>
            </a:pPr>
            <a:r>
              <a:rPr lang="en-US" b="1"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Nutrition with the help of </a:t>
            </a:r>
            <a:r>
              <a:rPr lang="en-US" b="1" u="sng" dirty="0">
                <a:latin typeface="Times New Roman" panose="02020603050405020304" pitchFamily="18" charset="0"/>
                <a:cs typeface="Times New Roman" panose="02020603050405020304" pitchFamily="18" charset="0"/>
              </a:rPr>
              <a:t>stoma </a:t>
            </a:r>
            <a:r>
              <a:rPr lang="en-US" dirty="0">
                <a:latin typeface="Times New Roman" panose="02020603050405020304" pitchFamily="18" charset="0"/>
                <a:cs typeface="Times New Roman" panose="02020603050405020304" pitchFamily="18" charset="0"/>
              </a:rPr>
              <a:t>(this hole, created surgically, this hole connects the hollow organ with the environment): </a:t>
            </a:r>
            <a:endParaRPr lang="ru-RU" dirty="0">
              <a:latin typeface="Times New Roman" panose="02020603050405020304" pitchFamily="18" charset="0"/>
              <a:cs typeface="Times New Roman" panose="02020603050405020304" pitchFamily="18" charset="0"/>
            </a:endParaRPr>
          </a:p>
          <a:p>
            <a:pPr>
              <a:lnSpc>
                <a:spcPct val="120000"/>
              </a:lnSpc>
              <a:spcBef>
                <a:spcPts val="600"/>
              </a:spcBef>
            </a:pPr>
            <a:r>
              <a:rPr lang="en-US" dirty="0" err="1" smtClean="0">
                <a:latin typeface="Times New Roman" panose="02020603050405020304" pitchFamily="18" charset="0"/>
                <a:cs typeface="Times New Roman" panose="02020603050405020304" pitchFamily="18" charset="0"/>
              </a:rPr>
              <a:t>gastrostoma</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hole in the stomach), </a:t>
            </a:r>
            <a:endParaRPr lang="ru-RU" dirty="0" smtClean="0">
              <a:latin typeface="Times New Roman" panose="02020603050405020304" pitchFamily="18" charset="0"/>
              <a:cs typeface="Times New Roman" panose="02020603050405020304" pitchFamily="18" charset="0"/>
            </a:endParaRPr>
          </a:p>
          <a:p>
            <a:pPr>
              <a:lnSpc>
                <a:spcPct val="120000"/>
              </a:lnSpc>
              <a:spcBef>
                <a:spcPts val="600"/>
              </a:spcBef>
            </a:pPr>
            <a:r>
              <a:rPr lang="en-US" dirty="0" err="1" smtClean="0">
                <a:latin typeface="Times New Roman" panose="02020603050405020304" pitchFamily="18" charset="0"/>
                <a:cs typeface="Times New Roman" panose="02020603050405020304" pitchFamily="18" charset="0"/>
              </a:rPr>
              <a:t>duodenstoma</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hole in the duodenum), </a:t>
            </a:r>
            <a:endParaRPr lang="ru-RU" dirty="0" smtClean="0">
              <a:latin typeface="Times New Roman" panose="02020603050405020304" pitchFamily="18" charset="0"/>
              <a:cs typeface="Times New Roman" panose="02020603050405020304" pitchFamily="18" charset="0"/>
            </a:endParaRPr>
          </a:p>
          <a:p>
            <a:pPr>
              <a:lnSpc>
                <a:spcPct val="120000"/>
              </a:lnSpc>
              <a:spcBef>
                <a:spcPts val="600"/>
              </a:spcBef>
            </a:pPr>
            <a:r>
              <a:rPr lang="en-US" dirty="0" err="1" smtClean="0">
                <a:latin typeface="Times New Roman" panose="02020603050405020304" pitchFamily="18" charset="0"/>
                <a:cs typeface="Times New Roman" panose="02020603050405020304" pitchFamily="18" charset="0"/>
              </a:rPr>
              <a:t>jejunostoma</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hole in the jejunum).</a:t>
            </a:r>
            <a:endParaRPr lang="ru-RU"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Indications for </a:t>
            </a:r>
            <a:r>
              <a:rPr lang="en-US" dirty="0" err="1" smtClean="0">
                <a:latin typeface="Times New Roman" panose="02020603050405020304" pitchFamily="18" charset="0"/>
                <a:cs typeface="Times New Roman" panose="02020603050405020304" pitchFamily="18" charset="0"/>
              </a:rPr>
              <a:t>enteral</a:t>
            </a:r>
            <a:r>
              <a:rPr lang="en-US" dirty="0" smtClean="0">
                <a:latin typeface="Times New Roman" panose="02020603050405020304" pitchFamily="18" charset="0"/>
                <a:cs typeface="Times New Roman" panose="02020603050405020304" pitchFamily="18" charset="0"/>
              </a:rPr>
              <a:t> nutrition are almost all situations when a patient with a functioning gastrointestinal tract cannot meet the needs for protein and energy in a usual oral way.</a:t>
            </a:r>
            <a:endParaRPr lang="en-US" b="1" dirty="0" smtClean="0">
              <a:latin typeface="Times New Roman" panose="02020603050405020304" pitchFamily="18" charset="0"/>
              <a:cs typeface="Times New Roman" panose="02020603050405020304" pitchFamily="18" charset="0"/>
            </a:endParaRPr>
          </a:p>
          <a:p>
            <a:pPr>
              <a:lnSpc>
                <a:spcPct val="120000"/>
              </a:lnSpc>
              <a:spcBef>
                <a:spcPts val="600"/>
              </a:spcBef>
            </a:pPr>
            <a:endParaRPr lang="ru-RU"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39531" y="2074939"/>
            <a:ext cx="4552469" cy="47830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6528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669073"/>
            <a:ext cx="5181600" cy="5507890"/>
          </a:xfrm>
        </p:spPr>
        <p:txBody>
          <a:bodyPr>
            <a:normAutofit fontScale="70000" lnSpcReduction="20000"/>
          </a:bodyPr>
          <a:lstStyle/>
          <a:p>
            <a:r>
              <a:rPr lang="en-US" b="1" dirty="0">
                <a:latin typeface="Times New Roman" panose="02020603050405020304" pitchFamily="18" charset="0"/>
                <a:cs typeface="Times New Roman" panose="02020603050405020304" pitchFamily="18" charset="0"/>
              </a:rPr>
              <a:t>Indications for enteral</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nutrition</a:t>
            </a:r>
            <a:r>
              <a:rPr lang="en-US" b="1"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Neoplasms, especially localized in a head, neck and stomach.</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Disorders of the Central nervous system: coma, stroke and others.</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Radiation and chemotherapy in case of Oncology.</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Gastrointestinal tract diseases: Crohn's disease, malabsorption syndrome, short bowel syndrome, chronic pancreatitis, ulcerative colitis, liver and </a:t>
            </a:r>
            <a:r>
              <a:rPr lang="en-US" dirty="0" err="1" smtClean="0">
                <a:latin typeface="Times New Roman" panose="02020603050405020304" pitchFamily="18" charset="0"/>
                <a:cs typeface="Times New Roman" panose="02020603050405020304" pitchFamily="18" charset="0"/>
              </a:rPr>
              <a:t>biliary</a:t>
            </a:r>
            <a:r>
              <a:rPr lang="en-US" dirty="0" smtClean="0">
                <a:latin typeface="Times New Roman" panose="02020603050405020304" pitchFamily="18" charset="0"/>
                <a:cs typeface="Times New Roman" panose="02020603050405020304" pitchFamily="18" charset="0"/>
              </a:rPr>
              <a:t> tract</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Nutrition in pre- and early postoperative periods.</a:t>
            </a:r>
          </a:p>
          <a:p>
            <a:r>
              <a:rPr lang="en-US" dirty="0" smtClean="0">
                <a:latin typeface="Times New Roman" panose="02020603050405020304" pitchFamily="18" charset="0"/>
                <a:cs typeface="Times New Roman" panose="02020603050405020304" pitchFamily="18" charset="0"/>
              </a:rPr>
              <a:t>Trauma, burns, acute poisonings.</a:t>
            </a:r>
          </a:p>
          <a:p>
            <a:r>
              <a:rPr lang="en-US" dirty="0" smtClean="0">
                <a:latin typeface="Times New Roman" panose="02020603050405020304" pitchFamily="18" charset="0"/>
                <a:cs typeface="Times New Roman" panose="02020603050405020304" pitchFamily="18" charset="0"/>
              </a:rPr>
              <a:t>Infectious diseases (botulism, tetanus and others).</a:t>
            </a:r>
          </a:p>
          <a:p>
            <a:r>
              <a:rPr lang="en-US" dirty="0" smtClean="0">
                <a:latin typeface="Times New Roman" panose="02020603050405020304" pitchFamily="18" charset="0"/>
                <a:cs typeface="Times New Roman" panose="02020603050405020304" pitchFamily="18" charset="0"/>
              </a:rPr>
              <a:t>Mental disorders: anorexia nervosa, severe depression.</a:t>
            </a:r>
          </a:p>
          <a:p>
            <a:r>
              <a:rPr lang="en-US" dirty="0" smtClean="0">
                <a:latin typeface="Times New Roman" panose="02020603050405020304" pitchFamily="18" charset="0"/>
                <a:cs typeface="Times New Roman" panose="02020603050405020304" pitchFamily="18" charset="0"/>
              </a:rPr>
              <a:t>Acute and chronic radiation injuries.</a:t>
            </a:r>
          </a:p>
          <a:p>
            <a:endParaRPr lang="ru-RU" dirty="0"/>
          </a:p>
        </p:txBody>
      </p:sp>
      <p:sp>
        <p:nvSpPr>
          <p:cNvPr id="4" name="Объект 3"/>
          <p:cNvSpPr>
            <a:spLocks noGrp="1"/>
          </p:cNvSpPr>
          <p:nvPr>
            <p:ph sz="half" idx="2"/>
          </p:nvPr>
        </p:nvSpPr>
        <p:spPr>
          <a:xfrm>
            <a:off x="6172200" y="669073"/>
            <a:ext cx="5181600" cy="5507890"/>
          </a:xfrm>
        </p:spPr>
        <p:txBody>
          <a:bodyPr>
            <a:normAutofit fontScale="70000" lnSpcReduction="20000"/>
          </a:bodyPr>
          <a:lstStyle/>
          <a:p>
            <a:pPr>
              <a:buNone/>
            </a:pPr>
            <a:r>
              <a:rPr lang="ru-RU" b="1" dirty="0" smtClean="0">
                <a:latin typeface="Times New Roman" panose="02020603050405020304" pitchFamily="18" charset="0"/>
                <a:cs typeface="Times New Roman" panose="02020603050405020304" pitchFamily="18" charset="0"/>
              </a:rPr>
              <a:t>С</a:t>
            </a:r>
            <a:r>
              <a:rPr lang="en-US" b="1" dirty="0" err="1" smtClean="0">
                <a:latin typeface="Times New Roman" panose="02020603050405020304" pitchFamily="18" charset="0"/>
                <a:cs typeface="Times New Roman" panose="02020603050405020304" pitchFamily="18" charset="0"/>
              </a:rPr>
              <a:t>ontraindications</a:t>
            </a:r>
            <a:r>
              <a:rPr lang="en-US" b="1" dirty="0" smtClean="0">
                <a:latin typeface="Times New Roman" panose="02020603050405020304" pitchFamily="18" charset="0"/>
                <a:cs typeface="Times New Roman" panose="02020603050405020304" pitchFamily="18" charset="0"/>
              </a:rPr>
              <a:t> to</a:t>
            </a:r>
            <a:r>
              <a:rPr lang="ru-RU"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enteral</a:t>
            </a:r>
            <a:r>
              <a:rPr lang="en-US" b="1" dirty="0" smtClean="0">
                <a:latin typeface="Times New Roman" panose="02020603050405020304" pitchFamily="18" charset="0"/>
                <a:cs typeface="Times New Roman" panose="02020603050405020304" pitchFamily="18" charset="0"/>
              </a:rPr>
              <a:t> nutrition</a:t>
            </a:r>
          </a:p>
          <a:p>
            <a:pPr>
              <a:lnSpc>
                <a:spcPct val="120000"/>
              </a:lnSpc>
            </a:pPr>
            <a:r>
              <a:rPr lang="en-US" dirty="0" smtClean="0">
                <a:latin typeface="Times New Roman" panose="02020603050405020304" pitchFamily="18" charset="0"/>
                <a:cs typeface="Times New Roman" panose="02020603050405020304" pitchFamily="18" charset="0"/>
              </a:rPr>
              <a:t>Clinically expressed shock.</a:t>
            </a:r>
            <a:endParaRPr lang="ru-RU"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Intestinal ischemia.</a:t>
            </a:r>
            <a:endParaRPr lang="ru-RU"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Full bowel obstruction.</a:t>
            </a:r>
            <a:endParaRPr lang="ru-RU"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Refusal of a patient or his guardian from holding </a:t>
            </a:r>
            <a:r>
              <a:rPr lang="en-US" dirty="0" err="1" smtClean="0">
                <a:latin typeface="Times New Roman" panose="02020603050405020304" pitchFamily="18" charset="0"/>
                <a:cs typeface="Times New Roman" panose="02020603050405020304" pitchFamily="18" charset="0"/>
              </a:rPr>
              <a:t>enteral</a:t>
            </a:r>
            <a:r>
              <a:rPr lang="en-US" dirty="0" smtClean="0">
                <a:latin typeface="Times New Roman" panose="02020603050405020304" pitchFamily="18" charset="0"/>
                <a:cs typeface="Times New Roman" panose="02020603050405020304" pitchFamily="18" charset="0"/>
              </a:rPr>
              <a:t> nutrition.</a:t>
            </a:r>
            <a:endParaRPr lang="ru-RU"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Ongoing gastrointestinal bleeding.</a:t>
            </a:r>
            <a:endParaRPr lang="ru-RU"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Acute pancreatitis.</a:t>
            </a:r>
            <a:endParaRPr lang="ru-RU"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Severe forms of </a:t>
            </a:r>
            <a:r>
              <a:rPr lang="en-US" dirty="0" err="1" smtClean="0">
                <a:latin typeface="Times New Roman" panose="02020603050405020304" pitchFamily="18" charset="0"/>
                <a:cs typeface="Times New Roman" panose="02020603050405020304" pitchFamily="18" charset="0"/>
              </a:rPr>
              <a:t>malabsorption</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098383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normAutofit/>
          </a:bodyPr>
          <a:lstStyle/>
          <a:p>
            <a:r>
              <a:rPr lang="en-US" sz="3200" dirty="0" err="1">
                <a:latin typeface="Times New Roman" panose="02020603050405020304" pitchFamily="18" charset="0"/>
                <a:cs typeface="Times New Roman" panose="02020603050405020304" pitchFamily="18" charset="0"/>
              </a:rPr>
              <a:t>Gastrostoma</a:t>
            </a:r>
            <a:r>
              <a:rPr lang="en-US" sz="3200" dirty="0">
                <a:latin typeface="Times New Roman" panose="02020603050405020304" pitchFamily="18" charset="0"/>
                <a:cs typeface="Times New Roman" panose="02020603050405020304" pitchFamily="18" charset="0"/>
              </a:rPr>
              <a:t>. This hole connects the stomach with the environment</a:t>
            </a:r>
            <a:r>
              <a:rPr lang="ru-RU" sz="3200" dirty="0">
                <a:latin typeface="Times New Roman" panose="02020603050405020304" pitchFamily="18" charset="0"/>
                <a:cs typeface="Times New Roman" panose="02020603050405020304" pitchFamily="18" charset="0"/>
              </a:rPr>
              <a:t> </a:t>
            </a:r>
            <a:endParaRPr lang="ru-RU" altLang="ru-RU" sz="3200" dirty="0">
              <a:latin typeface="Times New Roman" panose="02020603050405020304" pitchFamily="18" charset="0"/>
              <a:cs typeface="Times New Roman" panose="02020603050405020304" pitchFamily="18" charset="0"/>
            </a:endParaRPr>
          </a:p>
        </p:txBody>
      </p:sp>
      <p:pic>
        <p:nvPicPr>
          <p:cNvPr id="1331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1" y="1646238"/>
            <a:ext cx="3605214" cy="4868862"/>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26994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sz="half" idx="1"/>
          </p:nvPr>
        </p:nvSpPr>
        <p:spPr>
          <a:solidFill>
            <a:schemeClr val="accent2">
              <a:lumMod val="20000"/>
              <a:lumOff val="80000"/>
            </a:schemeClr>
          </a:solidFill>
        </p:spPr>
        <p:txBody>
          <a:bodyPr/>
          <a:lstStyle/>
          <a:p>
            <a:r>
              <a:rPr lang="en-US" b="1" dirty="0"/>
              <a:t>Parenteral nutrition- </a:t>
            </a:r>
            <a:r>
              <a:rPr lang="en-US" b="1" dirty="0">
                <a:latin typeface="Times New Roman" panose="02020603050405020304" pitchFamily="18" charset="0"/>
                <a:cs typeface="Times New Roman" panose="02020603050405020304" pitchFamily="18" charset="0"/>
              </a:rPr>
              <a:t>introduction of nutrients intravenously.</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There are two types of parenteral nutrition: partial and full.</a:t>
            </a:r>
            <a:endParaRPr lang="ru-RU" dirty="0"/>
          </a:p>
        </p:txBody>
      </p:sp>
      <p:sp>
        <p:nvSpPr>
          <p:cNvPr id="6" name="Объект 5"/>
          <p:cNvSpPr>
            <a:spLocks noGrp="1"/>
          </p:cNvSpPr>
          <p:nvPr>
            <p:ph sz="half" idx="2"/>
          </p:nvPr>
        </p:nvSpPr>
        <p:spPr>
          <a:solidFill>
            <a:schemeClr val="accent2">
              <a:lumMod val="20000"/>
              <a:lumOff val="80000"/>
            </a:schemeClr>
          </a:solidFill>
        </p:spPr>
        <p:txBody>
          <a:bodyPr/>
          <a:lstStyle/>
          <a:p>
            <a:r>
              <a:rPr lang="en-US" b="1" dirty="0">
                <a:latin typeface="Times New Roman" panose="02020603050405020304" pitchFamily="18" charset="0"/>
                <a:cs typeface="Times New Roman" panose="02020603050405020304" pitchFamily="18" charset="0"/>
              </a:rPr>
              <a:t>Partial parenteral nutrition</a:t>
            </a:r>
            <a:r>
              <a:rPr lang="en-US" dirty="0">
                <a:latin typeface="Times New Roman" panose="02020603050405020304" pitchFamily="18" charset="0"/>
                <a:cs typeface="Times New Roman" panose="02020603050405020304" pitchFamily="18" charset="0"/>
              </a:rPr>
              <a:t> is appointed for a short time in addition to the normal diet of the patient.</a:t>
            </a:r>
          </a:p>
          <a:p>
            <a:r>
              <a:rPr lang="en-US" b="1" dirty="0">
                <a:latin typeface="Times New Roman" panose="02020603050405020304" pitchFamily="18" charset="0"/>
                <a:cs typeface="Times New Roman" panose="02020603050405020304" pitchFamily="18" charset="0"/>
              </a:rPr>
              <a:t>Full parenteral nutrition</a:t>
            </a:r>
            <a:r>
              <a:rPr lang="en-US" dirty="0">
                <a:latin typeface="Times New Roman" panose="02020603050405020304" pitchFamily="18" charset="0"/>
                <a:cs typeface="Times New Roman" panose="02020603050405020304" pitchFamily="18" charset="0"/>
              </a:rPr>
              <a:t> provides the entire volume of the daily needs of the body in plastic and energy substrates.</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783647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635620"/>
            <a:ext cx="5181600" cy="5541343"/>
          </a:xfrm>
        </p:spPr>
        <p:txBody>
          <a:bodyPr>
            <a:normAutofit/>
          </a:bodyPr>
          <a:lstStyle/>
          <a:p>
            <a:r>
              <a:rPr lang="en-US" b="1" dirty="0"/>
              <a:t>Indications for full parenteral </a:t>
            </a:r>
            <a:r>
              <a:rPr lang="en-US" b="1" dirty="0" smtClean="0"/>
              <a:t>nutrition</a:t>
            </a:r>
          </a:p>
          <a:p>
            <a:r>
              <a:rPr lang="en-US" dirty="0" smtClean="0">
                <a:latin typeface="Times New Roman" panose="02020603050405020304" pitchFamily="18" charset="0"/>
                <a:cs typeface="Times New Roman" panose="02020603050405020304" pitchFamily="18" charset="0"/>
              </a:rPr>
              <a:t>The preoperative period in patients with gastrointestinal tract diseases with the expressed indigestion.</a:t>
            </a:r>
          </a:p>
          <a:p>
            <a:r>
              <a:rPr lang="en-US" dirty="0" smtClean="0">
                <a:latin typeface="Times New Roman" panose="02020603050405020304" pitchFamily="18" charset="0"/>
                <a:cs typeface="Times New Roman" panose="02020603050405020304" pitchFamily="18" charset="0"/>
              </a:rPr>
              <a:t>The postoperative period after extensive operations on the organs of abdominal cavity.</a:t>
            </a:r>
          </a:p>
          <a:p>
            <a:r>
              <a:rPr lang="en-US" dirty="0" smtClean="0">
                <a:latin typeface="Times New Roman" panose="02020603050405020304" pitchFamily="18" charset="0"/>
                <a:cs typeface="Times New Roman" panose="02020603050405020304" pitchFamily="18" charset="0"/>
              </a:rPr>
              <a:t>Post-traumatic period (severe burns, multiple injuries).</a:t>
            </a:r>
          </a:p>
          <a:p>
            <a:r>
              <a:rPr lang="en-US" dirty="0" err="1" smtClean="0">
                <a:latin typeface="Times New Roman" panose="02020603050405020304" pitchFamily="18" charset="0"/>
                <a:cs typeface="Times New Roman" panose="02020603050405020304" pitchFamily="18" charset="0"/>
              </a:rPr>
              <a:t>neuropsychic</a:t>
            </a:r>
            <a:r>
              <a:rPr lang="en-US" dirty="0" smtClean="0">
                <a:latin typeface="Times New Roman" panose="02020603050405020304" pitchFamily="18" charset="0"/>
                <a:cs typeface="Times New Roman" panose="02020603050405020304" pitchFamily="18" charset="0"/>
              </a:rPr>
              <a:t> disorders.</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802888"/>
            <a:ext cx="5181600" cy="5374075"/>
          </a:xfrm>
        </p:spPr>
        <p:txBody>
          <a:bodyPr>
            <a:normAutofit/>
          </a:bodyPr>
          <a:lstStyle/>
          <a:p>
            <a:r>
              <a:rPr lang="en-US" b="1" dirty="0"/>
              <a:t>Contraindications for parenteral nutrition</a:t>
            </a:r>
            <a:r>
              <a:rPr lang="en-US" b="1" dirty="0" smtClean="0"/>
              <a:t>:</a:t>
            </a:r>
          </a:p>
          <a:p>
            <a:r>
              <a:rPr lang="en-US" dirty="0">
                <a:latin typeface="Times New Roman" panose="02020603050405020304" pitchFamily="18" charset="0"/>
                <a:cs typeface="Times New Roman" panose="02020603050405020304" pitchFamily="18" charset="0"/>
              </a:rPr>
              <a:t>Shock</a:t>
            </a:r>
          </a:p>
          <a:p>
            <a:r>
              <a:rPr lang="en-US" dirty="0">
                <a:latin typeface="Times New Roman" panose="02020603050405020304" pitchFamily="18" charset="0"/>
                <a:cs typeface="Times New Roman" panose="02020603050405020304" pitchFamily="18" charset="0"/>
              </a:rPr>
              <a:t>Allergic reactions to components of parenteral nutrition.</a:t>
            </a:r>
          </a:p>
          <a:p>
            <a:r>
              <a:rPr lang="en-US" dirty="0">
                <a:latin typeface="Times New Roman" panose="02020603050405020304" pitchFamily="18" charset="0"/>
                <a:cs typeface="Times New Roman" panose="02020603050405020304" pitchFamily="18" charset="0"/>
              </a:rPr>
              <a:t>Refusal of a patient (or his guardian).</a:t>
            </a:r>
          </a:p>
          <a:p>
            <a:r>
              <a:rPr lang="en-US" dirty="0">
                <a:latin typeface="Times New Roman" panose="02020603050405020304" pitchFamily="18" charset="0"/>
                <a:cs typeface="Times New Roman" panose="02020603050405020304" pitchFamily="18" charset="0"/>
              </a:rPr>
              <a:t>terminal cancer patients.</a:t>
            </a:r>
            <a:endParaRPr lang="ru-RU" dirty="0"/>
          </a:p>
        </p:txBody>
      </p:sp>
    </p:spTree>
    <p:extLst>
      <p:ext uri="{BB962C8B-B14F-4D97-AF65-F5344CB8AC3E}">
        <p14:creationId xmlns="" xmlns:p14="http://schemas.microsoft.com/office/powerpoint/2010/main" val="565137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24000" y="476673"/>
            <a:ext cx="4860032" cy="5649491"/>
          </a:xfrm>
        </p:spPr>
        <p:txBody>
          <a:bodyPr>
            <a:normAutofit/>
          </a:bodyPr>
          <a:lstStyle/>
          <a:p>
            <a:r>
              <a:rPr lang="en-US" sz="3200" dirty="0">
                <a:latin typeface="Times New Roman" panose="02020603050405020304" pitchFamily="18" charset="0"/>
                <a:cs typeface="Times New Roman" panose="02020603050405020304" pitchFamily="18" charset="0"/>
              </a:rPr>
              <a:t>Currently the following  ways of introduction are used: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-Through a peripheral vein.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-Through the subclavian vein with the help of the central catheters.</a:t>
            </a:r>
            <a:endParaRPr lang="ru-RU" sz="3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960096" y="476673"/>
            <a:ext cx="3250704" cy="5649491"/>
          </a:xfrm>
        </p:spPr>
        <p:txBody>
          <a:bodyPr/>
          <a:lstStyle/>
          <a:p>
            <a:endParaRPr lang="ru-RU" dirty="0"/>
          </a:p>
        </p:txBody>
      </p:sp>
      <p:pic>
        <p:nvPicPr>
          <p:cNvPr id="51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88221" y="765813"/>
            <a:ext cx="4283968" cy="3442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3476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Grp="1" noChangeArrowheads="1"/>
          </p:cNvSpPr>
          <p:nvPr>
            <p:ph type="body" sz="half" idx="2"/>
          </p:nvPr>
        </p:nvSpPr>
        <p:spPr>
          <a:xfrm>
            <a:off x="724829" y="446049"/>
            <a:ext cx="10615961" cy="5408341"/>
          </a:xfrm>
        </p:spPr>
        <p:txBody>
          <a:bodyPr/>
          <a:lstStyle/>
          <a:p>
            <a:pPr marL="0" indent="0">
              <a:spcBef>
                <a:spcPct val="0"/>
              </a:spcBef>
              <a:buNone/>
            </a:pPr>
            <a:r>
              <a:rPr lang="en-US" altLang="ru-RU" sz="2000" b="1" dirty="0" smtClean="0">
                <a:latin typeface="Times New Roman" panose="02020603050405020304" pitchFamily="18" charset="0"/>
                <a:cs typeface="Times New Roman" panose="02020603050405020304" pitchFamily="18" charset="0"/>
              </a:rPr>
              <a:t>Medications for parenteral nutrition are divided into two groups:</a:t>
            </a:r>
          </a:p>
          <a:p>
            <a:pPr marL="533400" indent="-533400">
              <a:buFontTx/>
              <a:buAutoNum type="arabicPeriod"/>
            </a:pPr>
            <a:r>
              <a:rPr lang="en-US" altLang="ru-RU" sz="2000" dirty="0" smtClean="0">
                <a:latin typeface="Times New Roman" panose="02020603050405020304" pitchFamily="18" charset="0"/>
                <a:cs typeface="Times New Roman" panose="02020603050405020304" pitchFamily="18" charset="0"/>
              </a:rPr>
              <a:t>Don</a:t>
            </a:r>
            <a:r>
              <a:rPr lang="ru-RU" altLang="ru-RU" sz="2000" dirty="0" smtClean="0">
                <a:latin typeface="Times New Roman" panose="02020603050405020304" pitchFamily="18" charset="0"/>
                <a:cs typeface="Times New Roman" panose="02020603050405020304" pitchFamily="18" charset="0"/>
              </a:rPr>
              <a:t>o</a:t>
            </a:r>
            <a:r>
              <a:rPr lang="en-US" altLang="ru-RU" sz="2000" dirty="0" smtClean="0">
                <a:latin typeface="Times New Roman" panose="02020603050405020304" pitchFamily="18" charset="0"/>
                <a:cs typeface="Times New Roman" panose="02020603050405020304" pitchFamily="18" charset="0"/>
              </a:rPr>
              <a:t>r of energy - solutions of carbohydrates - monosaccharides and </a:t>
            </a:r>
            <a:r>
              <a:rPr lang="ru-RU" altLang="ru-RU" sz="2000" dirty="0" smtClean="0">
                <a:latin typeface="Times New Roman" panose="02020603050405020304" pitchFamily="18" charset="0"/>
                <a:cs typeface="Times New Roman" panose="02020603050405020304" pitchFamily="18" charset="0"/>
              </a:rPr>
              <a:t>s</a:t>
            </a:r>
            <a:r>
              <a:rPr lang="en-US" altLang="ru-RU" sz="2000" dirty="0" err="1" smtClean="0">
                <a:latin typeface="Times New Roman" panose="02020603050405020304" pitchFamily="18" charset="0"/>
                <a:cs typeface="Times New Roman" panose="02020603050405020304" pitchFamily="18" charset="0"/>
              </a:rPr>
              <a:t>pirits</a:t>
            </a:r>
            <a:r>
              <a:rPr lang="en-US" altLang="ru-RU" sz="2000" dirty="0" smtClean="0">
                <a:latin typeface="Times New Roman" panose="02020603050405020304" pitchFamily="18" charset="0"/>
                <a:cs typeface="Times New Roman" panose="02020603050405020304" pitchFamily="18" charset="0"/>
              </a:rPr>
              <a:t>, fatty emulsions     </a:t>
            </a:r>
            <a:endParaRPr lang="ru-RU" altLang="ru-RU" sz="2000" dirty="0" smtClean="0">
              <a:latin typeface="Times New Roman" panose="02020603050405020304" pitchFamily="18" charset="0"/>
              <a:cs typeface="Times New Roman" panose="02020603050405020304" pitchFamily="18" charset="0"/>
            </a:endParaRPr>
          </a:p>
          <a:p>
            <a:pPr marL="533400" indent="-533400">
              <a:buFontTx/>
              <a:buAutoNum type="arabicPeriod"/>
            </a:pPr>
            <a:r>
              <a:rPr lang="en-US" altLang="ru-RU" sz="2000" dirty="0" smtClean="0">
                <a:latin typeface="Times New Roman" panose="02020603050405020304" pitchFamily="18" charset="0"/>
                <a:cs typeface="Times New Roman" panose="02020603050405020304" pitchFamily="18" charset="0"/>
              </a:rPr>
              <a:t>Donor of plastic material - amino acid solutions</a:t>
            </a:r>
            <a:endParaRPr lang="ru-RU" altLang="ru-RU" sz="2000" dirty="0" smtClean="0">
              <a:latin typeface="Times New Roman" panose="02020603050405020304" pitchFamily="18" charset="0"/>
              <a:cs typeface="Times New Roman" panose="02020603050405020304" pitchFamily="18" charset="0"/>
            </a:endParaRPr>
          </a:p>
          <a:p>
            <a:pPr marL="0" indent="0">
              <a:spcBef>
                <a:spcPct val="0"/>
              </a:spcBef>
              <a:buNone/>
            </a:pPr>
            <a:endParaRPr lang="en-US" altLang="ru-RU" sz="2000" b="1" dirty="0" smtClean="0"/>
          </a:p>
          <a:p>
            <a:pPr marL="0" indent="0">
              <a:spcBef>
                <a:spcPct val="0"/>
              </a:spcBef>
              <a:buNone/>
            </a:pPr>
            <a:endParaRPr lang="en-US" altLang="ru-RU" sz="2000" b="1" dirty="0"/>
          </a:p>
          <a:p>
            <a:pPr marL="0" indent="0">
              <a:spcBef>
                <a:spcPct val="0"/>
              </a:spcBef>
              <a:buNone/>
            </a:pPr>
            <a:r>
              <a:rPr lang="en-US" altLang="ru-RU" sz="2000" b="1" dirty="0" smtClean="0"/>
              <a:t>Remedies for parenteral nutrition compose from the following components:</a:t>
            </a:r>
            <a:endParaRPr lang="en-US" altLang="ru-RU" sz="2000" dirty="0" smtClean="0">
              <a:latin typeface="Times New Roman" panose="02020603050405020304" pitchFamily="18" charset="0"/>
              <a:cs typeface="Times New Roman" panose="02020603050405020304" pitchFamily="18" charset="0"/>
            </a:endParaRPr>
          </a:p>
          <a:p>
            <a:pPr eaLnBrk="1" hangingPunct="1">
              <a:spcBef>
                <a:spcPct val="0"/>
              </a:spcBef>
              <a:buFontTx/>
              <a:buAutoNum type="arabicPeriod"/>
            </a:pPr>
            <a:r>
              <a:rPr lang="ru-RU" altLang="ru-RU" sz="2000" dirty="0" err="1" smtClean="0">
                <a:latin typeface="Times New Roman" panose="02020603050405020304" pitchFamily="18" charset="0"/>
                <a:cs typeface="Times New Roman" panose="02020603050405020304" pitchFamily="18" charset="0"/>
              </a:rPr>
              <a:t>Carbohydrates</a:t>
            </a:r>
            <a:r>
              <a:rPr lang="ru-RU" altLang="ru-RU" sz="2000" dirty="0" smtClean="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and</a:t>
            </a:r>
            <a:r>
              <a:rPr lang="ru-RU" altLang="ru-RU" sz="2000" dirty="0">
                <a:latin typeface="Times New Roman" panose="02020603050405020304" pitchFamily="18" charset="0"/>
                <a:cs typeface="Times New Roman" panose="02020603050405020304" pitchFamily="18" charset="0"/>
              </a:rPr>
              <a:t> </a:t>
            </a:r>
            <a:r>
              <a:rPr lang="en-US" altLang="ru-RU" sz="2000" dirty="0">
                <a:latin typeface="Times New Roman" panose="02020603050405020304" pitchFamily="18" charset="0"/>
                <a:cs typeface="Times New Roman" panose="02020603050405020304" pitchFamily="18" charset="0"/>
              </a:rPr>
              <a:t>spirits</a:t>
            </a: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the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main</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sources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of</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energy</a:t>
            </a:r>
            <a:r>
              <a:rPr lang="ru-RU" altLang="ru-RU" sz="2000"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startAt="2"/>
            </a:pPr>
            <a:r>
              <a:rPr lang="ru-RU" altLang="ru-RU" sz="2000" dirty="0" err="1">
                <a:latin typeface="Times New Roman" panose="02020603050405020304" pitchFamily="18" charset="0"/>
                <a:cs typeface="Times New Roman" panose="02020603050405020304" pitchFamily="18" charset="0"/>
              </a:rPr>
              <a:t>Sorbit</a:t>
            </a:r>
            <a:r>
              <a:rPr lang="en-US" altLang="ru-RU" sz="2000" dirty="0">
                <a:latin typeface="Times New Roman" panose="02020603050405020304" pitchFamily="18" charset="0"/>
                <a:cs typeface="Times New Roman" panose="02020603050405020304" pitchFamily="18" charset="0"/>
              </a:rPr>
              <a:t>e</a:t>
            </a:r>
            <a:r>
              <a:rPr lang="ru-RU" altLang="ru-RU" sz="2000" dirty="0">
                <a:latin typeface="Times New Roman" panose="02020603050405020304" pitchFamily="18" charset="0"/>
                <a:cs typeface="Times New Roman" panose="02020603050405020304" pitchFamily="18" charset="0"/>
              </a:rPr>
              <a:t> 20% </a:t>
            </a:r>
            <a:r>
              <a:rPr lang="en-US"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and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xylit</a:t>
            </a:r>
            <a:r>
              <a:rPr lang="en-US" altLang="ru-RU" sz="2000" dirty="0">
                <a:latin typeface="Times New Roman" panose="02020603050405020304" pitchFamily="18" charset="0"/>
                <a:cs typeface="Times New Roman" panose="02020603050405020304" pitchFamily="18" charset="0"/>
              </a:rPr>
              <a:t>e</a:t>
            </a: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additional</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sources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of</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energy</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with</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glucose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and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fat</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emulsions</a:t>
            </a:r>
            <a:r>
              <a:rPr lang="ru-RU" altLang="ru-RU" sz="2000"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startAt="2"/>
            </a:pPr>
            <a:r>
              <a:rPr lang="ru-RU" altLang="ru-RU" sz="2000" dirty="0" err="1">
                <a:latin typeface="Times New Roman" panose="02020603050405020304" pitchFamily="18" charset="0"/>
                <a:cs typeface="Times New Roman" panose="02020603050405020304" pitchFamily="18" charset="0"/>
              </a:rPr>
              <a:t>Fats</a:t>
            </a: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the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most</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eff</a:t>
            </a:r>
            <a:r>
              <a:rPr lang="en-US" altLang="ru-RU" sz="2000" dirty="0" err="1">
                <a:latin typeface="Times New Roman" panose="02020603050405020304" pitchFamily="18" charset="0"/>
                <a:cs typeface="Times New Roman" panose="02020603050405020304" pitchFamily="18" charset="0"/>
              </a:rPr>
              <a:t>ective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energy</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substrate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is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introduced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in</a:t>
            </a:r>
            <a:r>
              <a:rPr lang="en-US" altLang="ru-RU" sz="2000" dirty="0">
                <a:latin typeface="Times New Roman" panose="02020603050405020304" pitchFamily="18" charset="0"/>
                <a:cs typeface="Times New Roman" panose="02020603050405020304" pitchFamily="18" charset="0"/>
              </a:rPr>
              <a:t> the </a:t>
            </a:r>
            <a:r>
              <a:rPr lang="en-US" altLang="ru-RU" sz="2000" dirty="0" err="1">
                <a:latin typeface="Times New Roman" panose="02020603050405020304" pitchFamily="18" charset="0"/>
                <a:cs typeface="Times New Roman" panose="02020603050405020304" pitchFamily="18" charset="0"/>
              </a:rPr>
              <a:t>forme</a:t>
            </a:r>
            <a:r>
              <a:rPr lang="en-US" altLang="ru-RU" sz="2000" dirty="0">
                <a:latin typeface="Times New Roman" panose="02020603050405020304" pitchFamily="18" charset="0"/>
                <a:cs typeface="Times New Roman" panose="02020603050405020304" pitchFamily="18" charset="0"/>
              </a:rPr>
              <a:t> of</a:t>
            </a:r>
            <a:r>
              <a:rPr lang="ru-RU" altLang="ru-RU" sz="2000" dirty="0">
                <a:latin typeface="Times New Roman" panose="02020603050405020304" pitchFamily="18" charset="0"/>
                <a:cs typeface="Times New Roman" panose="02020603050405020304" pitchFamily="18" charset="0"/>
              </a:rPr>
              <a:t> a </a:t>
            </a:r>
            <a:r>
              <a:rPr lang="ru-RU" altLang="ru-RU" sz="2000" dirty="0" err="1">
                <a:latin typeface="Times New Roman" panose="02020603050405020304" pitchFamily="18" charset="0"/>
                <a:cs typeface="Times New Roman" panose="02020603050405020304" pitchFamily="18" charset="0"/>
              </a:rPr>
              <a:t>fat</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emulsion</a:t>
            </a:r>
            <a:r>
              <a:rPr lang="ru-RU" altLang="ru-RU" sz="2000"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startAt="2"/>
            </a:pPr>
            <a:r>
              <a:rPr lang="ru-RU" altLang="ru-RU" sz="2000" dirty="0" err="1">
                <a:latin typeface="Times New Roman" panose="02020603050405020304" pitchFamily="18" charset="0"/>
                <a:cs typeface="Times New Roman" panose="02020603050405020304" pitchFamily="18" charset="0"/>
              </a:rPr>
              <a:t>Proteins</a:t>
            </a: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an</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important</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part</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to</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build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tissues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blood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synthesis</a:t>
            </a:r>
            <a:r>
              <a:rPr lang="en-US" altLang="ru-RU" sz="2000" dirty="0">
                <a:latin typeface="Times New Roman" panose="02020603050405020304" pitchFamily="18" charset="0"/>
                <a:cs typeface="Times New Roman" panose="02020603050405020304" pitchFamily="18" charset="0"/>
              </a:rPr>
              <a:t> of</a:t>
            </a:r>
            <a:r>
              <a:rPr lang="en-US" altLang="ru-RU" sz="2000" dirty="0"/>
              <a:t> </a:t>
            </a:r>
            <a:r>
              <a:rPr lang="en-US" altLang="ru-RU" sz="2000" dirty="0">
                <a:latin typeface="Times New Roman" panose="02020603050405020304" pitchFamily="18" charset="0"/>
                <a:cs typeface="Times New Roman" panose="02020603050405020304" pitchFamily="18" charset="0"/>
              </a:rPr>
              <a:t>hormones,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enzymes</a:t>
            </a:r>
            <a:r>
              <a:rPr lang="ru-RU" altLang="ru-RU" sz="2000"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startAt="2"/>
            </a:pPr>
            <a:r>
              <a:rPr lang="ru-RU" altLang="ru-RU" sz="2000" dirty="0" err="1">
                <a:latin typeface="Times New Roman" panose="02020603050405020304" pitchFamily="18" charset="0"/>
                <a:cs typeface="Times New Roman" panose="02020603050405020304" pitchFamily="18" charset="0"/>
              </a:rPr>
              <a:t>Saline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solutions</a:t>
            </a: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simple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and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complex</a:t>
            </a:r>
            <a:r>
              <a:rPr lang="ru-RU" altLang="ru-RU" sz="2000" dirty="0">
                <a:latin typeface="Times New Roman" panose="02020603050405020304" pitchFamily="18" charset="0"/>
                <a:cs typeface="Times New Roman" panose="02020603050405020304" pitchFamily="18" charset="0"/>
              </a:rPr>
              <a:t>, </a:t>
            </a:r>
            <a:r>
              <a:rPr lang="en-US" altLang="ru-RU" sz="2000" dirty="0">
                <a:latin typeface="Times New Roman" panose="02020603050405020304" pitchFamily="18" charset="0"/>
                <a:cs typeface="Times New Roman" panose="02020603050405020304" pitchFamily="18" charset="0"/>
              </a:rPr>
              <a:t>introduced</a:t>
            </a:r>
            <a:r>
              <a:rPr lang="ru-RU" altLang="ru-RU" sz="2000" dirty="0">
                <a:latin typeface="Times New Roman" panose="02020603050405020304" pitchFamily="18" charset="0"/>
                <a:cs typeface="Times New Roman" panose="02020603050405020304" pitchFamily="18" charset="0"/>
              </a:rPr>
              <a:t> </a:t>
            </a:r>
            <a:r>
              <a:rPr lang="en-US" altLang="ru-RU" sz="2000" dirty="0">
                <a:latin typeface="Times New Roman" panose="02020603050405020304" pitchFamily="18" charset="0"/>
                <a:cs typeface="Times New Roman" panose="02020603050405020304" pitchFamily="18" charset="0"/>
              </a:rPr>
              <a:t>for</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normalize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water-electrolyt</a:t>
            </a:r>
            <a:r>
              <a:rPr lang="en-US" altLang="ru-RU" sz="2000" dirty="0" err="1">
                <a:latin typeface="Times New Roman" panose="02020603050405020304" pitchFamily="18" charset="0"/>
                <a:cs typeface="Times New Roman" panose="02020603050405020304" pitchFamily="18" charset="0"/>
              </a:rPr>
              <a:t>ic</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and</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acid-base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balance</a:t>
            </a:r>
            <a:r>
              <a:rPr lang="ru-RU" altLang="ru-RU" sz="2000" dirty="0">
                <a:latin typeface="Times New Roman" panose="02020603050405020304" pitchFamily="18" charset="0"/>
                <a:cs typeface="Times New Roman" panose="02020603050405020304" pitchFamily="18" charset="0"/>
              </a:rPr>
              <a:t>.</a:t>
            </a:r>
          </a:p>
          <a:p>
            <a:pPr eaLnBrk="1" hangingPunct="1">
              <a:spcBef>
                <a:spcPct val="0"/>
              </a:spcBef>
              <a:buFontTx/>
              <a:buAutoNum type="arabicPeriod" startAt="2"/>
            </a:pPr>
            <a:r>
              <a:rPr lang="ru-RU" altLang="ru-RU" sz="2000" dirty="0" err="1">
                <a:latin typeface="Times New Roman" panose="02020603050405020304" pitchFamily="18" charset="0"/>
                <a:cs typeface="Times New Roman" panose="02020603050405020304" pitchFamily="18" charset="0"/>
              </a:rPr>
              <a:t>Vitamins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mi</a:t>
            </a:r>
            <a:r>
              <a:rPr lang="en-US" altLang="ru-RU" sz="2000" dirty="0" err="1">
                <a:latin typeface="Times New Roman" panose="02020603050405020304" pitchFamily="18" charset="0"/>
                <a:cs typeface="Times New Roman" panose="02020603050405020304" pitchFamily="18" charset="0"/>
              </a:rPr>
              <a:t>croelements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anabolic</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hormones</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also</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include</a:t>
            </a:r>
            <a:r>
              <a:rPr lang="en-US" altLang="ru-RU" sz="2000" dirty="0">
                <a:latin typeface="Times New Roman" panose="02020603050405020304" pitchFamily="18" charset="0"/>
                <a:cs typeface="Times New Roman" panose="02020603050405020304" pitchFamily="18" charset="0"/>
              </a:rPr>
              <a:t> in</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com</a:t>
            </a:r>
            <a:r>
              <a:rPr lang="en-US" altLang="ru-RU" sz="2000" dirty="0" err="1">
                <a:latin typeface="Times New Roman" panose="02020603050405020304" pitchFamily="18" charset="0"/>
                <a:cs typeface="Times New Roman" panose="02020603050405020304" pitchFamily="18" charset="0"/>
              </a:rPr>
              <a:t>pl</a:t>
            </a:r>
            <a:r>
              <a:rPr lang="ru-RU" altLang="ru-RU" sz="2000" dirty="0" err="1">
                <a:latin typeface="Times New Roman" panose="02020603050405020304" pitchFamily="18" charset="0"/>
                <a:cs typeface="Times New Roman" panose="02020603050405020304" pitchFamily="18" charset="0"/>
              </a:rPr>
              <a:t>ex</a:t>
            </a:r>
            <a:r>
              <a:rPr lang="ru-RU" altLang="ru-RU" sz="2000" dirty="0">
                <a:latin typeface="Times New Roman" panose="02020603050405020304" pitchFamily="18" charset="0"/>
                <a:cs typeface="Times New Roman" panose="02020603050405020304" pitchFamily="18" charset="0"/>
              </a:rPr>
              <a:t> </a:t>
            </a:r>
            <a:r>
              <a:rPr lang="en-US" altLang="ru-RU" sz="2000" dirty="0">
                <a:latin typeface="Times New Roman" panose="02020603050405020304" pitchFamily="18" charset="0"/>
                <a:cs typeface="Times New Roman" panose="02020603050405020304" pitchFamily="18" charset="0"/>
              </a:rPr>
              <a:t>of </a:t>
            </a:r>
            <a:r>
              <a:rPr lang="ru-RU" altLang="ru-RU" sz="2000" dirty="0" err="1">
                <a:latin typeface="Times New Roman" panose="02020603050405020304" pitchFamily="18" charset="0"/>
                <a:cs typeface="Times New Roman" panose="02020603050405020304" pitchFamily="18" charset="0"/>
              </a:rPr>
              <a:t>parenteral</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nutrition</a:t>
            </a:r>
            <a:r>
              <a:rPr lang="ru-RU" alt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013623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19101" y="256478"/>
            <a:ext cx="11311982" cy="5920485"/>
          </a:xfrm>
        </p:spPr>
        <p:txBody>
          <a:bodyPr>
            <a:normAutofit fontScale="85000" lnSpcReduction="20000"/>
          </a:bodyPr>
          <a:lstStyle/>
          <a:p>
            <a:pPr marL="0" indent="0" algn="ctr">
              <a:lnSpc>
                <a:spcPct val="120000"/>
              </a:lnSpc>
              <a:spcBef>
                <a:spcPts val="0"/>
              </a:spcBef>
              <a:buNone/>
            </a:pPr>
            <a:r>
              <a:rPr lang="en-US" altLang="ru-RU" b="1" dirty="0" smtClean="0">
                <a:solidFill>
                  <a:srgbClr val="00B050"/>
                </a:solidFill>
                <a:latin typeface="Times New Roman" panose="02020603050405020304" pitchFamily="18" charset="0"/>
                <a:cs typeface="Times New Roman" panose="02020603050405020304" pitchFamily="18" charset="0"/>
              </a:rPr>
              <a:t>Feeding the critically ill with a spoon or drinking bowl</a:t>
            </a:r>
            <a:r>
              <a:rPr lang="ru-RU" altLang="ru-RU" b="1" dirty="0" smtClean="0">
                <a:solidFill>
                  <a:srgbClr val="00B050"/>
                </a:solidFill>
                <a:latin typeface="Times New Roman" panose="02020603050405020304" pitchFamily="18" charset="0"/>
                <a:cs typeface="Times New Roman" panose="02020603050405020304" pitchFamily="18" charset="0"/>
              </a:rPr>
              <a:t> </a:t>
            </a:r>
            <a:endParaRPr lang="ru-RU" dirty="0" smtClean="0"/>
          </a:p>
          <a:p>
            <a:pPr>
              <a:lnSpc>
                <a:spcPct val="120000"/>
              </a:lnSpc>
              <a:spcBef>
                <a:spcPts val="0"/>
              </a:spcBef>
              <a:buNone/>
            </a:pPr>
            <a:r>
              <a:rPr lang="en-US" b="1" dirty="0" smtClean="0"/>
              <a:t>Algorithm of action</a:t>
            </a:r>
            <a:r>
              <a:rPr lang="ru-RU" dirty="0" smtClean="0"/>
              <a:t>:</a:t>
            </a: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 Hygienic processing of hands.</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2. </a:t>
            </a:r>
            <a:r>
              <a:rPr lang="en-US" altLang="ru-RU" dirty="0" smtClean="0">
                <a:latin typeface="Times New Roman" panose="02020603050405020304" pitchFamily="18" charset="0"/>
                <a:cs typeface="Times New Roman" panose="02020603050405020304" pitchFamily="18" charset="0"/>
              </a:rPr>
              <a:t>Inform the patient about the procedure and get his consent.</a:t>
            </a:r>
            <a:endParaRPr lang="en-US"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3. Ventilate the room, </a:t>
            </a:r>
            <a:r>
              <a:rPr lang="ru-RU" altLang="ru-RU" dirty="0">
                <a:latin typeface="Times New Roman" panose="02020603050405020304" pitchFamily="18" charset="0"/>
                <a:cs typeface="Times New Roman" panose="02020603050405020304" pitchFamily="18" charset="0"/>
              </a:rPr>
              <a:t>f</a:t>
            </a:r>
            <a:r>
              <a:rPr lang="en-US" altLang="ru-RU" dirty="0">
                <a:latin typeface="Times New Roman" panose="02020603050405020304" pitchFamily="18" charset="0"/>
                <a:cs typeface="Times New Roman" panose="02020603050405020304" pitchFamily="18" charset="0"/>
              </a:rPr>
              <a:t>ix bedside table.</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4. Give the patient a comfortable position - half-sitting (Fowler's position).</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5. </a:t>
            </a:r>
            <a:r>
              <a:rPr lang="ru-RU" altLang="ru-RU" dirty="0">
                <a:latin typeface="Times New Roman" panose="02020603050405020304" pitchFamily="18" charset="0"/>
                <a:cs typeface="Times New Roman" panose="02020603050405020304" pitchFamily="18" charset="0"/>
              </a:rPr>
              <a:t>W</a:t>
            </a:r>
            <a:r>
              <a:rPr lang="en-US" altLang="ru-RU" dirty="0">
                <a:latin typeface="Times New Roman" panose="02020603050405020304" pitchFamily="18" charset="0"/>
                <a:cs typeface="Times New Roman" panose="02020603050405020304" pitchFamily="18" charset="0"/>
              </a:rPr>
              <a:t>ash hands of patient, put on chest </a:t>
            </a:r>
            <a:r>
              <a:rPr lang="en-US" altLang="ru-RU" dirty="0" smtClean="0">
                <a:latin typeface="Times New Roman" panose="02020603050405020304" pitchFamily="18" charset="0"/>
                <a:cs typeface="Times New Roman" panose="02020603050405020304" pitchFamily="18" charset="0"/>
              </a:rPr>
              <a:t>napkin</a:t>
            </a:r>
            <a:r>
              <a:rPr lang="en-US" altLang="ru-RU" dirty="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6. Wash hands and bring food to the patient (temperature of the food 50 ° C</a:t>
            </a:r>
            <a:r>
              <a:rPr lang="en-US" altLang="ru-RU" dirty="0" smtClean="0">
                <a:latin typeface="Times New Roman" panose="02020603050405020304" pitchFamily="18" charset="0"/>
                <a:cs typeface="Times New Roman" panose="02020603050405020304" pitchFamily="18" charset="0"/>
              </a:rPr>
              <a: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Bring </a:t>
            </a:r>
            <a:r>
              <a:rPr lang="en-US" altLang="ru-RU" dirty="0">
                <a:latin typeface="Times New Roman" panose="02020603050405020304" pitchFamily="18" charset="0"/>
                <a:cs typeface="Times New Roman" panose="02020603050405020304" pitchFamily="18" charset="0"/>
              </a:rPr>
              <a:t>the spoon to his mouth, to feed in small portions, slowly. </a:t>
            </a: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8. Offer a drinking, drink from a invalid's cup</a:t>
            </a:r>
            <a:r>
              <a:rPr lang="ru-RU" alt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small portions.  </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9. Wipe the patient's lips with a napkin after eating.</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10. Offer to rinse mouth after eating.</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11. Remove dishes.</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12. Give the patient a comfortable position.</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13. </a:t>
            </a:r>
            <a:r>
              <a:rPr lang="ru-RU" altLang="ru-RU" dirty="0">
                <a:latin typeface="Times New Roman" panose="02020603050405020304" pitchFamily="18" charset="0"/>
                <a:cs typeface="Times New Roman" panose="02020603050405020304" pitchFamily="18" charset="0"/>
              </a:rPr>
              <a:t>W</a:t>
            </a:r>
            <a:r>
              <a:rPr lang="en-US" altLang="ru-RU" dirty="0">
                <a:latin typeface="Times New Roman" panose="02020603050405020304" pitchFamily="18" charset="0"/>
                <a:cs typeface="Times New Roman" panose="02020603050405020304" pitchFamily="18" charset="0"/>
              </a:rPr>
              <a:t>ash hands.</a:t>
            </a:r>
            <a:endParaRPr lang="ru-RU" altLang="ru-RU" dirty="0">
              <a:latin typeface="Times New Roman" panose="02020603050405020304" pitchFamily="18" charset="0"/>
              <a:cs typeface="Times New Roman" panose="02020603050405020304" pitchFamily="18" charset="0"/>
            </a:endParaRPr>
          </a:p>
          <a:p>
            <a:pPr>
              <a:spcBef>
                <a:spcPct val="0"/>
              </a:spcBef>
              <a:buNone/>
            </a:pPr>
            <a:endParaRPr lang="ru-RU" altLang="ru-RU" dirty="0">
              <a:latin typeface="Times New Roman" panose="02020603050405020304" pitchFamily="18" charset="0"/>
              <a:cs typeface="Times New Roman" panose="02020603050405020304" pitchFamily="18" charset="0"/>
            </a:endParaRPr>
          </a:p>
          <a:p>
            <a:endParaRPr lang="ru-RU" dirty="0"/>
          </a:p>
        </p:txBody>
      </p:sp>
      <p:pic>
        <p:nvPicPr>
          <p:cNvPr id="16386" name="Picture 2" descr="Диетическое питание при серьезных травмах"/>
          <p:cNvPicPr>
            <a:picLocks noChangeAspect="1" noChangeArrowheads="1"/>
          </p:cNvPicPr>
          <p:nvPr/>
        </p:nvPicPr>
        <p:blipFill>
          <a:blip r:embed="rId2"/>
          <a:srcRect/>
          <a:stretch>
            <a:fillRect/>
          </a:stretch>
        </p:blipFill>
        <p:spPr bwMode="auto">
          <a:xfrm>
            <a:off x="7429500" y="4000500"/>
            <a:ext cx="4762500" cy="2857500"/>
          </a:xfrm>
          <a:prstGeom prst="rect">
            <a:avLst/>
          </a:prstGeom>
          <a:noFill/>
        </p:spPr>
      </p:pic>
    </p:spTree>
    <p:extLst>
      <p:ext uri="{BB962C8B-B14F-4D97-AF65-F5344CB8AC3E}">
        <p14:creationId xmlns="" xmlns:p14="http://schemas.microsoft.com/office/powerpoint/2010/main" val="314885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solidFill>
            <a:schemeClr val="accent2">
              <a:lumMod val="20000"/>
              <a:lumOff val="80000"/>
            </a:schemeClr>
          </a:solidFill>
        </p:spPr>
        <p:txBody>
          <a:bodyPr/>
          <a:lstStyle/>
          <a:p>
            <a:r>
              <a:rPr lang="en-US" b="1" dirty="0" smtClean="0">
                <a:latin typeface="Times New Roman" panose="02020603050405020304" pitchFamily="18" charset="0"/>
                <a:cs typeface="Times New Roman" panose="02020603050405020304" pitchFamily="18" charset="0"/>
              </a:rPr>
              <a:t>Nutrients perform three functions</a:t>
            </a:r>
            <a:r>
              <a:rPr lang="ru-RU" b="1" dirty="0" smtClean="0">
                <a:latin typeface="Times New Roman" panose="02020603050405020304" pitchFamily="18" charset="0"/>
                <a:cs typeface="Times New Roman" panose="02020603050405020304" pitchFamily="18" charset="0"/>
              </a:rPr>
              <a:t>:</a:t>
            </a:r>
            <a:br>
              <a:rPr lang="ru-RU" b="1"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a:solidFill>
            <a:schemeClr val="accent2">
              <a:lumMod val="20000"/>
              <a:lumOff val="80000"/>
            </a:schemeClr>
          </a:solidFill>
        </p:spPr>
        <p:txBody>
          <a:bodyPr>
            <a:normAutofit/>
          </a:bodyPr>
          <a:lstStyle/>
          <a:p>
            <a:pPr marL="0" indent="0">
              <a:buNone/>
            </a:pPr>
            <a:r>
              <a:rPr lang="ru-RU" dirty="0" smtClean="0">
                <a:latin typeface="Times New Roman" panose="02020603050405020304" pitchFamily="18" charset="0"/>
                <a:cs typeface="Times New Roman" panose="02020603050405020304" pitchFamily="18" charset="0"/>
              </a:rPr>
              <a:t>1</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Plastic function</a:t>
            </a:r>
            <a:r>
              <a:rPr lang="en-US" dirty="0" smtClean="0">
                <a:latin typeface="Times New Roman" panose="02020603050405020304" pitchFamily="18" charset="0"/>
                <a:cs typeface="Times New Roman" panose="02020603050405020304" pitchFamily="18" charset="0"/>
              </a:rPr>
              <a:t>. Provision of development and continuous updating of cells and tissues.</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2) </a:t>
            </a:r>
            <a:r>
              <a:rPr lang="en-US" b="1" dirty="0" smtClean="0">
                <a:latin typeface="Times New Roman" panose="02020603050405020304" pitchFamily="18" charset="0"/>
                <a:cs typeface="Times New Roman" panose="02020603050405020304" pitchFamily="18" charset="0"/>
              </a:rPr>
              <a:t>Energy function</a:t>
            </a:r>
            <a:r>
              <a:rPr lang="en-US" dirty="0" smtClean="0">
                <a:latin typeface="Times New Roman" panose="02020603050405020304" pitchFamily="18" charset="0"/>
                <a:cs typeface="Times New Roman" panose="02020603050405020304" pitchFamily="18" charset="0"/>
              </a:rPr>
              <a:t>. Input of energy which  is required at rest and at any stress.</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3) </a:t>
            </a:r>
            <a:r>
              <a:rPr lang="en-US" b="1" dirty="0" smtClean="0">
                <a:latin typeface="Times New Roman" panose="02020603050405020304" pitchFamily="18" charset="0"/>
                <a:cs typeface="Times New Roman" panose="02020603050405020304" pitchFamily="18" charset="0"/>
              </a:rPr>
              <a:t>The regulatory function</a:t>
            </a:r>
            <a:r>
              <a:rPr lang="en-US" dirty="0" smtClean="0">
                <a:latin typeface="Times New Roman" panose="02020603050405020304" pitchFamily="18" charset="0"/>
                <a:cs typeface="Times New Roman" panose="02020603050405020304" pitchFamily="18" charset="0"/>
              </a:rPr>
              <a:t>. Delivery of nutrients necessary for the formation of enzymes, hormones and other regulators of metabolic processes.</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0" y="178420"/>
            <a:ext cx="11620499" cy="6431930"/>
          </a:xfrm>
        </p:spPr>
        <p:txBody>
          <a:bodyPr>
            <a:normAutofit fontScale="62500" lnSpcReduction="20000"/>
          </a:bodyPr>
          <a:lstStyle/>
          <a:p>
            <a:pPr algn="ctr">
              <a:spcBef>
                <a:spcPct val="0"/>
              </a:spcBef>
              <a:buNone/>
            </a:pPr>
            <a:r>
              <a:rPr lang="en-US" altLang="ru-RU" sz="3200" b="1" dirty="0" smtClean="0">
                <a:solidFill>
                  <a:srgbClr val="00B050"/>
                </a:solidFill>
                <a:latin typeface="Times New Roman" panose="02020603050405020304" pitchFamily="18" charset="0"/>
                <a:cs typeface="Times New Roman" panose="02020603050405020304" pitchFamily="18" charset="0"/>
              </a:rPr>
              <a:t>Feeding the patient by a </a:t>
            </a:r>
            <a:r>
              <a:rPr lang="en-US" altLang="ru-RU" sz="3200" b="1" dirty="0" err="1" smtClean="0">
                <a:solidFill>
                  <a:srgbClr val="00B050"/>
                </a:solidFill>
                <a:latin typeface="Times New Roman" panose="02020603050405020304" pitchFamily="18" charset="0"/>
                <a:cs typeface="Times New Roman" panose="02020603050405020304" pitchFamily="18" charset="0"/>
              </a:rPr>
              <a:t>nasogastric</a:t>
            </a:r>
            <a:r>
              <a:rPr lang="en-US" altLang="ru-RU" sz="3200" b="1" dirty="0" smtClean="0">
                <a:solidFill>
                  <a:srgbClr val="00B050"/>
                </a:solidFill>
                <a:latin typeface="Times New Roman" panose="02020603050405020304" pitchFamily="18" charset="0"/>
                <a:cs typeface="Times New Roman" panose="02020603050405020304" pitchFamily="18" charset="0"/>
              </a:rPr>
              <a:t> probe</a:t>
            </a:r>
          </a:p>
          <a:p>
            <a:pPr algn="ctr">
              <a:spcBef>
                <a:spcPct val="0"/>
              </a:spcBef>
              <a:buNone/>
            </a:pPr>
            <a:endParaRPr lang="en-US" altLang="ru-RU" sz="3200" b="1"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b="1" dirty="0" smtClean="0">
                <a:latin typeface="Times New Roman" panose="02020603050405020304" pitchFamily="18" charset="0"/>
                <a:cs typeface="Times New Roman" panose="02020603050405020304" pitchFamily="18" charset="0"/>
              </a:rPr>
              <a:t>Purpose: </a:t>
            </a:r>
            <a:r>
              <a:rPr lang="en-US" altLang="ru-RU" dirty="0" smtClean="0">
                <a:latin typeface="Times New Roman" panose="02020603050405020304" pitchFamily="18" charset="0"/>
                <a:cs typeface="Times New Roman" panose="02020603050405020304" pitchFamily="18" charset="0"/>
              </a:rPr>
              <a:t>pr</a:t>
            </a:r>
            <a:r>
              <a:rPr lang="ru-RU" altLang="ru-RU" dirty="0" err="1" smtClean="0">
                <a:latin typeface="Times New Roman" panose="02020603050405020304" pitchFamily="18" charset="0"/>
                <a:cs typeface="Times New Roman" panose="02020603050405020304" pitchFamily="18" charset="0"/>
              </a:rPr>
              <a:t>o</a:t>
            </a:r>
            <a:r>
              <a:rPr lang="en-US" altLang="ru-RU" dirty="0" smtClean="0">
                <a:latin typeface="Times New Roman" panose="02020603050405020304" pitchFamily="18" charset="0"/>
                <a:cs typeface="Times New Roman" panose="02020603050405020304" pitchFamily="18" charset="0"/>
              </a:rPr>
              <a:t>vide the patient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with the nutrition </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b="1" dirty="0" smtClean="0">
                <a:latin typeface="Times New Roman" panose="02020603050405020304" pitchFamily="18" charset="0"/>
                <a:cs typeface="Times New Roman" panose="02020603050405020304" pitchFamily="18" charset="0"/>
              </a:rPr>
              <a:t>Equipment: </a:t>
            </a:r>
            <a:r>
              <a:rPr lang="en-US" altLang="ru-RU" dirty="0" smtClean="0">
                <a:latin typeface="Times New Roman" panose="02020603050405020304" pitchFamily="18" charset="0"/>
                <a:cs typeface="Times New Roman" panose="02020603050405020304" pitchFamily="18" charset="0"/>
              </a:rPr>
              <a:t>S</a:t>
            </a:r>
            <a:r>
              <a:rPr lang="ru-RU" altLang="ru-RU" dirty="0" err="1" smtClean="0">
                <a:latin typeface="Times New Roman" panose="02020603050405020304" pitchFamily="18" charset="0"/>
                <a:cs typeface="Times New Roman" panose="02020603050405020304" pitchFamily="18" charset="0"/>
              </a:rPr>
              <a:t>terile</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Janet’s syringe volume, tray. Non </a:t>
            </a:r>
            <a:r>
              <a:rPr lang="ru-RU" altLang="ru-RU" dirty="0" err="1" smtClean="0">
                <a:latin typeface="Times New Roman" panose="02020603050405020304" pitchFamily="18" charset="0"/>
                <a:cs typeface="Times New Roman" panose="02020603050405020304" pitchFamily="18" charset="0"/>
              </a:rPr>
              <a:t>sterile</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t>
            </a:r>
            <a:r>
              <a:rPr lang="en-US" altLang="ru-RU" dirty="0" err="1" smtClean="0">
                <a:latin typeface="Times New Roman" panose="02020603050405020304" pitchFamily="18" charset="0"/>
                <a:cs typeface="Times New Roman" panose="02020603050405020304" pitchFamily="18" charset="0"/>
              </a:rPr>
              <a:t>phonendoscope</a:t>
            </a:r>
            <a:r>
              <a:rPr lang="en-US" altLang="ru-RU" dirty="0" smtClean="0">
                <a:latin typeface="Times New Roman" panose="02020603050405020304" pitchFamily="18" charset="0"/>
                <a:cs typeface="Times New Roman" panose="02020603050405020304" pitchFamily="18" charset="0"/>
              </a:rPr>
              <a:t>, nutrient mixture (38 - 40° C), warm boiled water 100 ml</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waste container class </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A</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and </a:t>
            </a:r>
            <a:r>
              <a:rPr lang="ru-RU" altLang="ru-RU" dirty="0" smtClean="0">
                <a:latin typeface="Times New Roman" panose="02020603050405020304" pitchFamily="18" charset="0"/>
                <a:cs typeface="Times New Roman" panose="02020603050405020304" pitchFamily="18" charset="0"/>
              </a:rPr>
              <a:t>«Б».</a:t>
            </a:r>
            <a:endParaRPr lang="en-US" altLang="ru-RU"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ru-RU" altLang="ru-RU" b="1" dirty="0" err="1" smtClean="0"/>
              <a:t>Algorithm</a:t>
            </a:r>
            <a:r>
              <a:rPr lang="en-US" altLang="ru-RU" b="1" dirty="0" smtClean="0"/>
              <a:t> </a:t>
            </a:r>
            <a:r>
              <a:rPr lang="en-US" altLang="ru-RU" b="1" dirty="0"/>
              <a:t>of ac</a:t>
            </a:r>
            <a:r>
              <a:rPr lang="ru-RU" altLang="ru-RU" b="1" dirty="0"/>
              <a:t>t</a:t>
            </a:r>
            <a:r>
              <a:rPr lang="en-US" altLang="ru-RU" b="1" dirty="0" err="1"/>
              <a:t>io</a:t>
            </a:r>
            <a:r>
              <a:rPr lang="ru-RU" altLang="ru-RU" b="1" dirty="0"/>
              <a:t>n</a:t>
            </a:r>
            <a:r>
              <a:rPr lang="en-US" altLang="ru-RU" b="1" dirty="0"/>
              <a:t>s</a:t>
            </a:r>
            <a:r>
              <a:rPr lang="ru-RU" altLang="ru-RU" b="1" dirty="0" smtClean="0"/>
              <a:t>:</a:t>
            </a:r>
            <a:endParaRPr lang="en-US" altLang="ru-RU" b="1" dirty="0" smtClean="0"/>
          </a:p>
          <a:p>
            <a:pPr>
              <a:lnSpc>
                <a:spcPct val="120000"/>
              </a:lnSpc>
              <a:spcBef>
                <a:spcPts val="0"/>
              </a:spcBef>
              <a:buFontTx/>
              <a:buAutoNum type="arabicPeriod"/>
            </a:pPr>
            <a:r>
              <a:rPr lang="en-US" altLang="ru-RU" dirty="0">
                <a:latin typeface="Times New Roman" panose="02020603050405020304" pitchFamily="18" charset="0"/>
                <a:cs typeface="Times New Roman" panose="02020603050405020304" pitchFamily="18" charset="0"/>
              </a:rPr>
              <a:t>Warn the patient about the procedure, to obtain the consent.</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FontTx/>
              <a:buAutoNum type="arabicPeriod"/>
            </a:pPr>
            <a:r>
              <a:rPr lang="en-US" altLang="ru-RU" dirty="0">
                <a:latin typeface="Times New Roman" panose="02020603050405020304" pitchFamily="18" charset="0"/>
                <a:cs typeface="Times New Roman" panose="02020603050405020304" pitchFamily="18" charset="0"/>
              </a:rPr>
              <a:t>Give </a:t>
            </a:r>
            <a:r>
              <a:rPr lang="en-US" altLang="ru-RU" dirty="0" smtClean="0">
                <a:latin typeface="Times New Roman" panose="02020603050405020304" pitchFamily="18" charset="0"/>
                <a:cs typeface="Times New Roman" panose="02020603050405020304" pitchFamily="18" charset="0"/>
              </a:rPr>
              <a:t>to the </a:t>
            </a:r>
            <a:r>
              <a:rPr lang="en-US" altLang="ru-RU" dirty="0">
                <a:latin typeface="Times New Roman" panose="02020603050405020304" pitchFamily="18" charset="0"/>
                <a:cs typeface="Times New Roman" panose="02020603050405020304" pitchFamily="18" charset="0"/>
              </a:rPr>
              <a:t>patient a comfortable position - position of Fowler</a:t>
            </a:r>
            <a:r>
              <a:rPr lang="ru-RU" altLang="ru-RU" dirty="0">
                <a:latin typeface="Times New Roman" panose="02020603050405020304" pitchFamily="18" charset="0"/>
                <a:cs typeface="Times New Roman" panose="02020603050405020304" pitchFamily="18" charset="0"/>
              </a:rPr>
              <a:t>.</a:t>
            </a:r>
          </a:p>
          <a:p>
            <a:pPr>
              <a:lnSpc>
                <a:spcPct val="120000"/>
              </a:lnSpc>
              <a:spcBef>
                <a:spcPts val="0"/>
              </a:spcBef>
              <a:buFontTx/>
              <a:buAutoNum type="arabicPeriod"/>
            </a:pPr>
            <a:r>
              <a:rPr lang="en-US" altLang="ru-RU" dirty="0">
                <a:latin typeface="Times New Roman" panose="02020603050405020304" pitchFamily="18" charset="0"/>
                <a:cs typeface="Times New Roman" panose="02020603050405020304" pitchFamily="18" charset="0"/>
              </a:rPr>
              <a:t>Conduct hygienic processing of hands, </a:t>
            </a:r>
            <a:r>
              <a:rPr lang="ru-RU" altLang="ru-RU" dirty="0">
                <a:latin typeface="Times New Roman" panose="02020603050405020304" pitchFamily="18" charset="0"/>
                <a:cs typeface="Times New Roman" panose="02020603050405020304" pitchFamily="18" charset="0"/>
              </a:rPr>
              <a:t>p</a:t>
            </a:r>
            <a:r>
              <a:rPr lang="en-US" altLang="ru-RU" dirty="0" err="1">
                <a:latin typeface="Times New Roman" panose="02020603050405020304" pitchFamily="18" charset="0"/>
                <a:cs typeface="Times New Roman" panose="02020603050405020304" pitchFamily="18" charset="0"/>
              </a:rPr>
              <a:t>ut</a:t>
            </a:r>
            <a:r>
              <a:rPr lang="en-US" altLang="ru-RU" dirty="0">
                <a:latin typeface="Times New Roman" panose="02020603050405020304" pitchFamily="18" charset="0"/>
                <a:cs typeface="Times New Roman" panose="02020603050405020304" pitchFamily="18" charset="0"/>
              </a:rPr>
              <a:t> on gloves.</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FontTx/>
              <a:buAutoNum type="arabicPeriod"/>
            </a:pPr>
            <a:r>
              <a:rPr lang="ru-RU" altLang="ru-RU" dirty="0" smtClean="0">
                <a:latin typeface="Times New Roman" panose="02020603050405020304" pitchFamily="18" charset="0"/>
                <a:cs typeface="Times New Roman" panose="02020603050405020304" pitchFamily="18" charset="0"/>
              </a:rPr>
              <a:t>С</a:t>
            </a:r>
            <a:r>
              <a:rPr lang="en-US" altLang="ru-RU" dirty="0" err="1" smtClean="0">
                <a:latin typeface="Times New Roman" panose="02020603050405020304" pitchFamily="18" charset="0"/>
                <a:cs typeface="Times New Roman" panose="02020603050405020304" pitchFamily="18" charset="0"/>
              </a:rPr>
              <a:t>arrying</a:t>
            </a:r>
            <a:r>
              <a:rPr lang="en-US" altLang="ru-RU" dirty="0" smtClean="0">
                <a:latin typeface="Times New Roman" panose="02020603050405020304" pitchFamily="18" charset="0"/>
                <a:cs typeface="Times New Roman" panose="02020603050405020304" pitchFamily="18" charset="0"/>
              </a:rPr>
              <a:t> out </a:t>
            </a:r>
            <a:r>
              <a:rPr lang="en-US" altLang="ru-RU" dirty="0" err="1" smtClean="0">
                <a:latin typeface="Times New Roman" panose="02020603050405020304" pitchFamily="18" charset="0"/>
                <a:cs typeface="Times New Roman" panose="02020603050405020304" pitchFamily="18" charset="0"/>
              </a:rPr>
              <a:t>auscultatory</a:t>
            </a:r>
            <a:r>
              <a:rPr lang="en-US" altLang="ru-RU" dirty="0" smtClean="0">
                <a:latin typeface="Times New Roman" panose="02020603050405020304" pitchFamily="18" charset="0"/>
                <a:cs typeface="Times New Roman" panose="02020603050405020304" pitchFamily="18" charset="0"/>
              </a:rPr>
              <a:t> test. Dial into the Jane syringe 10 to 15 ml of air. Connect the syringe to the </a:t>
            </a:r>
            <a:r>
              <a:rPr lang="en-US" altLang="ru-RU" dirty="0" err="1" smtClean="0">
                <a:latin typeface="Times New Roman" panose="02020603050405020304" pitchFamily="18" charset="0"/>
                <a:cs typeface="Times New Roman" panose="02020603050405020304" pitchFamily="18" charset="0"/>
              </a:rPr>
              <a:t>nasogastric</a:t>
            </a:r>
            <a:r>
              <a:rPr lang="en-US" altLang="ru-RU" dirty="0" smtClean="0">
                <a:latin typeface="Times New Roman" panose="02020603050405020304" pitchFamily="18" charset="0"/>
                <a:cs typeface="Times New Roman" panose="02020603050405020304" pitchFamily="18" charset="0"/>
              </a:rPr>
              <a:t> probe and enter the air. Listen sounds in </a:t>
            </a:r>
            <a:r>
              <a:rPr lang="en-US" altLang="ru-RU" dirty="0" err="1" smtClean="0">
                <a:latin typeface="Times New Roman" panose="02020603050405020304" pitchFamily="18" charset="0"/>
                <a:cs typeface="Times New Roman" panose="02020603050405020304" pitchFamily="18" charset="0"/>
              </a:rPr>
              <a:t>epigastrium</a:t>
            </a:r>
            <a:r>
              <a:rPr lang="en-US" altLang="ru-RU" dirty="0" smtClean="0">
                <a:latin typeface="Times New Roman" panose="02020603050405020304" pitchFamily="18" charset="0"/>
                <a:cs typeface="Times New Roman" panose="02020603050405020304" pitchFamily="18" charset="0"/>
              </a:rPr>
              <a:t> using the stethoscope. (If the probe is in stomach, we hear gurgling sounds).</a:t>
            </a:r>
          </a:p>
          <a:p>
            <a:pPr>
              <a:lnSpc>
                <a:spcPct val="120000"/>
              </a:lnSpc>
              <a:spcBef>
                <a:spcPts val="0"/>
              </a:spcBef>
              <a:buFontTx/>
              <a:buAutoNum type="arabicPeriod"/>
            </a:pPr>
            <a:r>
              <a:rPr lang="en-US" altLang="ru-RU" dirty="0" smtClean="0">
                <a:latin typeface="Times New Roman" panose="02020603050405020304" pitchFamily="18" charset="0"/>
                <a:cs typeface="Times New Roman" panose="02020603050405020304" pitchFamily="18" charset="0"/>
              </a:rPr>
              <a:t>Prepare </a:t>
            </a:r>
            <a:r>
              <a:rPr lang="en-US" altLang="ru-RU" dirty="0">
                <a:latin typeface="Times New Roman" panose="02020603050405020304" pitchFamily="18" charset="0"/>
                <a:cs typeface="Times New Roman" panose="02020603050405020304" pitchFamily="18" charset="0"/>
              </a:rPr>
              <a:t>the nutrient mixture (temperature 38 - 40 °C)</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FontTx/>
              <a:buAutoNum type="arabicPeriod"/>
            </a:pPr>
            <a:r>
              <a:rPr lang="en-US" altLang="ru-RU" dirty="0">
                <a:latin typeface="Times New Roman" panose="02020603050405020304" pitchFamily="18" charset="0"/>
                <a:cs typeface="Times New Roman" panose="02020603050405020304" pitchFamily="18" charset="0"/>
              </a:rPr>
              <a:t>Dial into the Janet‘s  syringe the nutrient mixture (300 ml), connect syringe with the probe. </a:t>
            </a:r>
            <a:r>
              <a:rPr lang="en-US" altLang="ru-RU" b="1" dirty="0">
                <a:latin typeface="Times New Roman" panose="02020603050405020304" pitchFamily="18" charset="0"/>
                <a:cs typeface="Times New Roman" panose="02020603050405020304" pitchFamily="18" charset="0"/>
              </a:rPr>
              <a:t>Raise it to 50 cm above the patient's </a:t>
            </a:r>
            <a:r>
              <a:rPr lang="ru-RU" altLang="ru-RU" b="1" dirty="0">
                <a:latin typeface="Times New Roman" panose="02020603050405020304" pitchFamily="18" charset="0"/>
                <a:cs typeface="Times New Roman" panose="02020603050405020304" pitchFamily="18" charset="0"/>
              </a:rPr>
              <a:t>b</a:t>
            </a:r>
            <a:r>
              <a:rPr lang="en-US" altLang="ru-RU" b="1" dirty="0">
                <a:latin typeface="Times New Roman" panose="02020603050405020304" pitchFamily="18" charset="0"/>
                <a:cs typeface="Times New Roman" panose="02020603050405020304" pitchFamily="18" charset="0"/>
              </a:rPr>
              <a:t>od</a:t>
            </a:r>
            <a:r>
              <a:rPr lang="ru-RU" altLang="ru-RU" b="1" dirty="0">
                <a:latin typeface="Times New Roman" panose="02020603050405020304" pitchFamily="18" charset="0"/>
                <a:cs typeface="Times New Roman" panose="02020603050405020304" pitchFamily="18" charset="0"/>
              </a:rPr>
              <a:t>y</a:t>
            </a:r>
            <a:r>
              <a:rPr lang="en-US" altLang="ru-RU" dirty="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FontTx/>
              <a:buAutoNum type="arabicPeriod"/>
            </a:pPr>
            <a:r>
              <a:rPr lang="en-US" altLang="ru-RU" dirty="0" smtClean="0">
                <a:latin typeface="Times New Roman" panose="02020603050405020304" pitchFamily="18" charset="0"/>
                <a:cs typeface="Times New Roman" panose="02020603050405020304" pitchFamily="18" charset="0"/>
              </a:rPr>
              <a:t>Provide the </a:t>
            </a:r>
            <a:r>
              <a:rPr lang="en-US" altLang="ru-RU" dirty="0">
                <a:latin typeface="Times New Roman" panose="02020603050405020304" pitchFamily="18" charset="0"/>
                <a:cs typeface="Times New Roman" panose="02020603050405020304" pitchFamily="18" charset="0"/>
              </a:rPr>
              <a:t>gradual </a:t>
            </a:r>
            <a:r>
              <a:rPr lang="ru-RU" altLang="ru-RU" dirty="0">
                <a:latin typeface="Times New Roman" panose="02020603050405020304" pitchFamily="18" charset="0"/>
                <a:cs typeface="Times New Roman" panose="02020603050405020304" pitchFamily="18" charset="0"/>
              </a:rPr>
              <a:t>f</a:t>
            </a:r>
            <a:r>
              <a:rPr lang="en-US" altLang="ru-RU" dirty="0">
                <a:latin typeface="Times New Roman" panose="02020603050405020304" pitchFamily="18" charset="0"/>
                <a:cs typeface="Times New Roman" panose="02020603050405020304" pitchFamily="18" charset="0"/>
              </a:rPr>
              <a:t>low of nutritive mixture (300 ml). </a:t>
            </a:r>
            <a:r>
              <a:rPr lang="en-US" altLang="ru-RU" b="1" dirty="0">
                <a:latin typeface="Times New Roman" panose="02020603050405020304" pitchFamily="18" charset="0"/>
                <a:cs typeface="Times New Roman" panose="02020603050405020304" pitchFamily="18" charset="0"/>
              </a:rPr>
              <a:t>Nutrient mixture must  be </a:t>
            </a:r>
            <a:r>
              <a:rPr lang="ru-RU" altLang="ru-RU" b="1" dirty="0">
                <a:latin typeface="Times New Roman" panose="02020603050405020304" pitchFamily="18" charset="0"/>
                <a:cs typeface="Times New Roman" panose="02020603050405020304" pitchFamily="18" charset="0"/>
              </a:rPr>
              <a:t>i</a:t>
            </a:r>
            <a:r>
              <a:rPr lang="en-US" altLang="ru-RU" b="1" dirty="0" err="1">
                <a:latin typeface="Times New Roman" panose="02020603050405020304" pitchFamily="18" charset="0"/>
                <a:cs typeface="Times New Roman" panose="02020603050405020304" pitchFamily="18" charset="0"/>
              </a:rPr>
              <a:t>ntroduced</a:t>
            </a:r>
            <a:r>
              <a:rPr lang="en-US" altLang="ru-RU" b="1" dirty="0">
                <a:latin typeface="Times New Roman" panose="02020603050405020304" pitchFamily="18" charset="0"/>
                <a:cs typeface="Times New Roman" panose="02020603050405020304" pitchFamily="18" charset="0"/>
              </a:rPr>
              <a:t> during 10 minutes</a:t>
            </a:r>
            <a:r>
              <a:rPr lang="en-US" altLang="ru-RU" dirty="0" smtClean="0">
                <a:latin typeface="Times New Roman" panose="02020603050405020304" pitchFamily="18" charset="0"/>
                <a:cs typeface="Times New Roman" panose="02020603050405020304" pitchFamily="18" charset="0"/>
              </a:rPr>
              <a:t>.</a:t>
            </a:r>
          </a:p>
          <a:p>
            <a:pPr>
              <a:lnSpc>
                <a:spcPct val="120000"/>
              </a:lnSpc>
              <a:spcBef>
                <a:spcPts val="0"/>
              </a:spcBef>
              <a:buNone/>
            </a:pPr>
            <a:r>
              <a:rPr lang="en-US" altLang="ru-RU" dirty="0" smtClean="0">
                <a:latin typeface="Times New Roman" panose="02020603050405020304" pitchFamily="18" charset="0"/>
                <a:cs typeface="Times New Roman" panose="02020603050405020304" pitchFamily="18" charset="0"/>
              </a:rPr>
              <a:t>7.After </a:t>
            </a:r>
            <a:r>
              <a:rPr lang="ru-RU" altLang="ru-RU" dirty="0">
                <a:latin typeface="Times New Roman" panose="02020603050405020304" pitchFamily="18" charset="0"/>
                <a:cs typeface="Times New Roman" panose="02020603050405020304" pitchFamily="18" charset="0"/>
              </a:rPr>
              <a:t>e</a:t>
            </a:r>
            <a:r>
              <a:rPr lang="en-US" altLang="ru-RU" dirty="0" err="1">
                <a:latin typeface="Times New Roman" panose="02020603050405020304" pitchFamily="18" charset="0"/>
                <a:cs typeface="Times New Roman" panose="02020603050405020304" pitchFamily="18" charset="0"/>
              </a:rPr>
              <a:t>vacuation</a:t>
            </a:r>
            <a:r>
              <a:rPr lang="en-US" altLang="ru-RU" dirty="0">
                <a:latin typeface="Times New Roman" panose="02020603050405020304" pitchFamily="18" charset="0"/>
                <a:cs typeface="Times New Roman" panose="02020603050405020304" pitchFamily="18" charset="0"/>
              </a:rPr>
              <a:t> of the syringe </a:t>
            </a:r>
            <a:r>
              <a:rPr lang="en-US" altLang="ru-RU" dirty="0" smtClean="0">
                <a:latin typeface="Times New Roman" panose="02020603050405020304" pitchFamily="18" charset="0"/>
                <a:cs typeface="Times New Roman" panose="02020603050405020304" pitchFamily="18" charset="0"/>
              </a:rPr>
              <a:t> to disconnect the syringe from the probe, to close the probe by lid. </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8. </a:t>
            </a:r>
            <a:r>
              <a:rPr lang="en-US" altLang="ru-RU" dirty="0" smtClean="0">
                <a:latin typeface="Times New Roman" panose="02020603050405020304" pitchFamily="18" charset="0"/>
                <a:cs typeface="Times New Roman" panose="02020603050405020304" pitchFamily="18" charset="0"/>
              </a:rPr>
              <a:t>Fill </a:t>
            </a:r>
            <a:r>
              <a:rPr lang="en-US" altLang="ru-RU" dirty="0">
                <a:latin typeface="Times New Roman" panose="02020603050405020304" pitchFamily="18" charset="0"/>
                <a:cs typeface="Times New Roman" panose="02020603050405020304" pitchFamily="18" charset="0"/>
              </a:rPr>
              <a:t>the Jane‘s  syringe </a:t>
            </a:r>
            <a:r>
              <a:rPr lang="en-US" altLang="ru-RU" dirty="0" smtClean="0">
                <a:latin typeface="Times New Roman" panose="02020603050405020304" pitchFamily="18" charset="0"/>
                <a:cs typeface="Times New Roman" panose="02020603050405020304" pitchFamily="18" charset="0"/>
              </a:rPr>
              <a:t>with </a:t>
            </a:r>
            <a:r>
              <a:rPr lang="en-US" altLang="ru-RU" dirty="0">
                <a:latin typeface="Times New Roman" panose="02020603050405020304" pitchFamily="18" charset="0"/>
                <a:cs typeface="Times New Roman" panose="02020603050405020304" pitchFamily="18" charset="0"/>
              </a:rPr>
              <a:t>50 ml with boiled water.</a:t>
            </a: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9. </a:t>
            </a:r>
            <a:r>
              <a:rPr lang="en-US" altLang="ru-RU" dirty="0" smtClean="0">
                <a:latin typeface="Times New Roman" panose="02020603050405020304" pitchFamily="18" charset="0"/>
                <a:cs typeface="Times New Roman" panose="02020603050405020304" pitchFamily="18" charset="0"/>
              </a:rPr>
              <a:t>Remove the lid, connect </a:t>
            </a:r>
            <a:r>
              <a:rPr lang="en-US" altLang="ru-RU" dirty="0">
                <a:latin typeface="Times New Roman" panose="02020603050405020304" pitchFamily="18" charset="0"/>
                <a:cs typeface="Times New Roman" panose="02020603050405020304" pitchFamily="18" charset="0"/>
              </a:rPr>
              <a:t>the Janet’s syringe to the probe, </a:t>
            </a:r>
            <a:r>
              <a:rPr lang="en-US" altLang="ru-RU" dirty="0" smtClean="0">
                <a:latin typeface="Times New Roman" panose="02020603050405020304" pitchFamily="18" charset="0"/>
                <a:cs typeface="Times New Roman" panose="02020603050405020304" pitchFamily="18" charset="0"/>
              </a:rPr>
              <a:t>rinse </a:t>
            </a:r>
            <a:r>
              <a:rPr lang="en-US" altLang="ru-RU" dirty="0">
                <a:latin typeface="Times New Roman" panose="02020603050405020304" pitchFamily="18" charset="0"/>
                <a:cs typeface="Times New Roman" panose="02020603050405020304" pitchFamily="18" charset="0"/>
              </a:rPr>
              <a:t>the probe.</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10. Disconnect the syringe, close the distal end of the probe by </a:t>
            </a:r>
            <a:r>
              <a:rPr lang="en-US" altLang="ru-RU" dirty="0" smtClean="0">
                <a:latin typeface="Times New Roman" panose="02020603050405020304" pitchFamily="18" charset="0"/>
                <a:cs typeface="Times New Roman" panose="02020603050405020304" pitchFamily="18" charset="0"/>
              </a:rPr>
              <a:t>lid.</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11. </a:t>
            </a:r>
            <a:r>
              <a:rPr lang="ru-RU" altLang="ru-RU" dirty="0">
                <a:latin typeface="Times New Roman" panose="02020603050405020304" pitchFamily="18" charset="0"/>
                <a:cs typeface="Times New Roman" panose="02020603050405020304" pitchFamily="18" charset="0"/>
              </a:rPr>
              <a:t>F</a:t>
            </a:r>
            <a:r>
              <a:rPr lang="en-US" altLang="ru-RU" dirty="0">
                <a:latin typeface="Times New Roman" panose="02020603050405020304" pitchFamily="18" charset="0"/>
                <a:cs typeface="Times New Roman" panose="02020603050405020304" pitchFamily="18" charset="0"/>
              </a:rPr>
              <a:t>ix the </a:t>
            </a:r>
            <a:r>
              <a:rPr lang="en-US" altLang="ru-RU" dirty="0" smtClean="0">
                <a:latin typeface="Times New Roman" panose="02020603050405020304" pitchFamily="18" charset="0"/>
                <a:cs typeface="Times New Roman" panose="02020603050405020304" pitchFamily="18" charset="0"/>
              </a:rPr>
              <a:t>probe, </a:t>
            </a:r>
            <a:r>
              <a:rPr lang="en-US" altLang="ru-RU" dirty="0">
                <a:latin typeface="Times New Roman" panose="02020603050405020304" pitchFamily="18" charset="0"/>
                <a:cs typeface="Times New Roman" panose="02020603050405020304" pitchFamily="18" charset="0"/>
              </a:rPr>
              <a:t>give the patient a comfortable position.</a:t>
            </a:r>
            <a:endParaRPr lang="ru-RU" altLang="ru-RU"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dirty="0">
                <a:latin typeface="Times New Roman" panose="02020603050405020304" pitchFamily="18" charset="0"/>
                <a:cs typeface="Times New Roman" panose="02020603050405020304" pitchFamily="18" charset="0"/>
              </a:rPr>
              <a:t>12. Remove gloves, wash hands.</a:t>
            </a:r>
            <a:endParaRPr lang="ru-RU" alt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869758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8060"/>
            <a:ext cx="10515600" cy="959004"/>
          </a:xfrm>
        </p:spPr>
        <p:txBody>
          <a:bodyPr/>
          <a:lstStyle/>
          <a:p>
            <a:pPr algn="ctr"/>
            <a:r>
              <a:rPr lang="en-US" altLang="ru-RU" b="1" dirty="0">
                <a:latin typeface="Times New Roman" panose="02020603050405020304" pitchFamily="18" charset="0"/>
                <a:cs typeface="Times New Roman" panose="02020603050405020304" pitchFamily="18" charset="0"/>
              </a:rPr>
              <a:t>Care for nasogastric probe</a:t>
            </a:r>
            <a:endParaRPr lang="ru-RU" dirty="0"/>
          </a:p>
        </p:txBody>
      </p:sp>
      <p:sp>
        <p:nvSpPr>
          <p:cNvPr id="3" name="Объект 2"/>
          <p:cNvSpPr>
            <a:spLocks noGrp="1"/>
          </p:cNvSpPr>
          <p:nvPr>
            <p:ph sz="half" idx="1"/>
          </p:nvPr>
        </p:nvSpPr>
        <p:spPr>
          <a:xfrm>
            <a:off x="266700" y="1037064"/>
            <a:ext cx="5905500" cy="5506554"/>
          </a:xfrm>
          <a:solidFill>
            <a:schemeClr val="bg1"/>
          </a:solidFill>
        </p:spPr>
        <p:txBody>
          <a:bodyPr>
            <a:normAutofit fontScale="62500" lnSpcReduction="20000"/>
          </a:bodyPr>
          <a:lstStyle/>
          <a:p>
            <a:pPr>
              <a:lnSpc>
                <a:spcPct val="120000"/>
              </a:lnSpc>
              <a:spcBef>
                <a:spcPts val="300"/>
              </a:spcBef>
              <a:buFontTx/>
              <a:buNone/>
            </a:pPr>
            <a:r>
              <a:rPr lang="en-US" altLang="ru-RU" sz="2900" b="1" dirty="0">
                <a:latin typeface="Times New Roman" panose="02020603050405020304" pitchFamily="18" charset="0"/>
                <a:cs typeface="Times New Roman" panose="02020603050405020304" pitchFamily="18" charset="0"/>
              </a:rPr>
              <a:t>Purpose:</a:t>
            </a:r>
            <a:r>
              <a:rPr lang="en-US" altLang="ru-RU" sz="2900" dirty="0">
                <a:latin typeface="Times New Roman" panose="02020603050405020304" pitchFamily="18" charset="0"/>
                <a:cs typeface="Times New Roman" panose="02020603050405020304" pitchFamily="18" charset="0"/>
              </a:rPr>
              <a:t> prevent irritation of the mucous membranes of the nose, ensuring the patency of the probe.</a:t>
            </a:r>
            <a:endParaRPr lang="ru-RU" altLang="ru-RU" sz="2900" dirty="0">
              <a:latin typeface="Times New Roman" panose="02020603050405020304" pitchFamily="18" charset="0"/>
              <a:cs typeface="Times New Roman" panose="02020603050405020304" pitchFamily="18" charset="0"/>
            </a:endParaRPr>
          </a:p>
          <a:p>
            <a:pPr>
              <a:lnSpc>
                <a:spcPct val="120000"/>
              </a:lnSpc>
              <a:spcBef>
                <a:spcPts val="300"/>
              </a:spcBef>
              <a:buFontTx/>
              <a:buNone/>
            </a:pPr>
            <a:r>
              <a:rPr lang="en-US" altLang="ru-RU" sz="2900" b="1" dirty="0">
                <a:latin typeface="Times New Roman" panose="02020603050405020304" pitchFamily="18" charset="0"/>
                <a:cs typeface="Times New Roman" panose="02020603050405020304" pitchFamily="18" charset="0"/>
              </a:rPr>
              <a:t>Equipment.</a:t>
            </a:r>
            <a:r>
              <a:rPr lang="en-US" altLang="ru-RU" sz="2900" dirty="0">
                <a:latin typeface="Times New Roman" panose="02020603050405020304" pitchFamily="18" charset="0"/>
                <a:cs typeface="Times New Roman" panose="02020603050405020304" pitchFamily="18" charset="0"/>
              </a:rPr>
              <a:t> Sterile: Jane syringe, gauze napkins, tray, glycerin (</a:t>
            </a:r>
            <a:r>
              <a:rPr lang="en-US" altLang="ru-RU" sz="2900" dirty="0" err="1">
                <a:latin typeface="Times New Roman" panose="02020603050405020304" pitchFamily="18" charset="0"/>
                <a:cs typeface="Times New Roman" panose="02020603050405020304" pitchFamily="18" charset="0"/>
              </a:rPr>
              <a:t>vaseline</a:t>
            </a:r>
            <a:r>
              <a:rPr lang="en-US" altLang="ru-RU" sz="2900" dirty="0">
                <a:latin typeface="Times New Roman" panose="02020603050405020304" pitchFamily="18" charset="0"/>
                <a:cs typeface="Times New Roman" panose="02020603050405020304" pitchFamily="18" charset="0"/>
              </a:rPr>
              <a:t>), saline or a special solution for washing probe, tray. Non-sterile gloves, stethoscope, tray, adhesive plaster.</a:t>
            </a:r>
            <a:endParaRPr lang="ru-RU" altLang="ru-RU" sz="2900" dirty="0">
              <a:latin typeface="Times New Roman" panose="02020603050405020304" pitchFamily="18" charset="0"/>
              <a:cs typeface="Times New Roman" panose="02020603050405020304" pitchFamily="18" charset="0"/>
            </a:endParaRPr>
          </a:p>
          <a:p>
            <a:pPr>
              <a:lnSpc>
                <a:spcPct val="120000"/>
              </a:lnSpc>
              <a:spcBef>
                <a:spcPts val="300"/>
              </a:spcBef>
              <a:buFontTx/>
              <a:buNone/>
            </a:pPr>
            <a:r>
              <a:rPr lang="ru-RU" altLang="ru-RU" sz="2900" b="1" dirty="0" smtClean="0">
                <a:latin typeface="Times New Roman" panose="02020603050405020304" pitchFamily="18" charset="0"/>
                <a:cs typeface="Times New Roman" panose="02020603050405020304" pitchFamily="18" charset="0"/>
              </a:rPr>
              <a:t>Algorithm</a:t>
            </a:r>
            <a:r>
              <a:rPr lang="en-US" altLang="ru-RU" sz="2900" b="1" dirty="0" smtClean="0">
                <a:latin typeface="Times New Roman" panose="02020603050405020304" pitchFamily="18" charset="0"/>
                <a:cs typeface="Times New Roman" panose="02020603050405020304" pitchFamily="18" charset="0"/>
              </a:rPr>
              <a:t> of ac</a:t>
            </a:r>
            <a:r>
              <a:rPr lang="ru-RU" altLang="ru-RU" sz="2900" b="1" dirty="0" smtClean="0">
                <a:latin typeface="Times New Roman" panose="02020603050405020304" pitchFamily="18" charset="0"/>
                <a:cs typeface="Times New Roman" panose="02020603050405020304" pitchFamily="18" charset="0"/>
              </a:rPr>
              <a:t>t</a:t>
            </a:r>
            <a:r>
              <a:rPr lang="en-US" altLang="ru-RU" sz="2900" b="1" dirty="0" err="1" smtClean="0">
                <a:latin typeface="Times New Roman" panose="02020603050405020304" pitchFamily="18" charset="0"/>
                <a:cs typeface="Times New Roman" panose="02020603050405020304" pitchFamily="18" charset="0"/>
              </a:rPr>
              <a:t>io</a:t>
            </a:r>
            <a:r>
              <a:rPr lang="ru-RU" altLang="ru-RU" sz="2900" b="1" dirty="0" smtClean="0">
                <a:latin typeface="Times New Roman" panose="02020603050405020304" pitchFamily="18" charset="0"/>
                <a:cs typeface="Times New Roman" panose="02020603050405020304" pitchFamily="18" charset="0"/>
              </a:rPr>
              <a:t>n</a:t>
            </a:r>
            <a:r>
              <a:rPr lang="en-US" altLang="ru-RU" sz="2900" b="1" dirty="0" smtClean="0">
                <a:latin typeface="Times New Roman" panose="02020603050405020304" pitchFamily="18" charset="0"/>
                <a:cs typeface="Times New Roman" panose="02020603050405020304" pitchFamily="18" charset="0"/>
              </a:rPr>
              <a:t>s</a:t>
            </a:r>
            <a:r>
              <a:rPr lang="ru-RU" altLang="ru-RU" sz="2900" b="1" dirty="0" smtClean="0">
                <a:latin typeface="Times New Roman" panose="02020603050405020304" pitchFamily="18" charset="0"/>
                <a:cs typeface="Times New Roman" panose="02020603050405020304" pitchFamily="18" charset="0"/>
              </a:rPr>
              <a:t>:</a:t>
            </a:r>
          </a:p>
          <a:p>
            <a:pPr marL="514350" indent="-514350">
              <a:lnSpc>
                <a:spcPct val="120000"/>
              </a:lnSpc>
              <a:spcBef>
                <a:spcPts val="300"/>
              </a:spcBef>
              <a:buAutoNum type="arabicPeriod"/>
            </a:pPr>
            <a:r>
              <a:rPr lang="en-US" altLang="ru-RU" sz="2900" dirty="0" smtClean="0">
                <a:latin typeface="Times New Roman" panose="02020603050405020304" pitchFamily="18" charset="0"/>
                <a:cs typeface="Times New Roman" panose="02020603050405020304" pitchFamily="18" charset="0"/>
              </a:rPr>
              <a:t>Warn the patient about the procedure, obtain the consent.</a:t>
            </a:r>
            <a:endParaRPr lang="en-US" altLang="ru-RU" sz="2900" dirty="0">
              <a:latin typeface="Times New Roman" panose="02020603050405020304" pitchFamily="18" charset="0"/>
              <a:cs typeface="Times New Roman" panose="02020603050405020304" pitchFamily="18" charset="0"/>
            </a:endParaRPr>
          </a:p>
          <a:p>
            <a:pPr marL="514350" indent="-514350">
              <a:lnSpc>
                <a:spcPct val="120000"/>
              </a:lnSpc>
              <a:spcBef>
                <a:spcPts val="300"/>
              </a:spcBef>
              <a:buAutoNum type="arabicPeriod"/>
            </a:pPr>
            <a:r>
              <a:rPr lang="en-US" altLang="ru-RU" sz="2900" dirty="0" smtClean="0">
                <a:latin typeface="Times New Roman" panose="02020603050405020304" pitchFamily="18" charset="0"/>
                <a:cs typeface="Times New Roman" panose="02020603050405020304" pitchFamily="18" charset="0"/>
              </a:rPr>
              <a:t>Conduct hygienic processing of hands, </a:t>
            </a:r>
            <a:r>
              <a:rPr lang="ru-RU" altLang="ru-RU" sz="2900" dirty="0" smtClean="0">
                <a:latin typeface="Times New Roman" panose="02020603050405020304" pitchFamily="18" charset="0"/>
                <a:cs typeface="Times New Roman" panose="02020603050405020304" pitchFamily="18" charset="0"/>
              </a:rPr>
              <a:t>p</a:t>
            </a:r>
            <a:r>
              <a:rPr lang="en-US" altLang="ru-RU" sz="2900" dirty="0" err="1" smtClean="0">
                <a:latin typeface="Times New Roman" panose="02020603050405020304" pitchFamily="18" charset="0"/>
                <a:cs typeface="Times New Roman" panose="02020603050405020304" pitchFamily="18" charset="0"/>
              </a:rPr>
              <a:t>ut</a:t>
            </a:r>
            <a:r>
              <a:rPr lang="en-US" altLang="ru-RU" sz="2900" dirty="0" smtClean="0">
                <a:latin typeface="Times New Roman" panose="02020603050405020304" pitchFamily="18" charset="0"/>
                <a:cs typeface="Times New Roman" panose="02020603050405020304" pitchFamily="18" charset="0"/>
              </a:rPr>
              <a:t> on gloves</a:t>
            </a:r>
            <a:r>
              <a:rPr lang="ru-RU" altLang="ru-RU" sz="2900" dirty="0" smtClean="0">
                <a:latin typeface="Times New Roman" panose="02020603050405020304" pitchFamily="18" charset="0"/>
                <a:cs typeface="Times New Roman" panose="02020603050405020304" pitchFamily="18" charset="0"/>
              </a:rPr>
              <a:t>.</a:t>
            </a:r>
            <a:endParaRPr lang="en-US" altLang="ru-RU" sz="2900" dirty="0" smtClean="0">
              <a:latin typeface="Times New Roman" panose="02020603050405020304" pitchFamily="18" charset="0"/>
              <a:cs typeface="Times New Roman" panose="02020603050405020304" pitchFamily="18" charset="0"/>
            </a:endParaRPr>
          </a:p>
          <a:p>
            <a:pPr marL="514350" indent="-514350">
              <a:lnSpc>
                <a:spcPct val="120000"/>
              </a:lnSpc>
              <a:spcBef>
                <a:spcPts val="300"/>
              </a:spcBef>
              <a:buAutoNum type="arabicPeriod"/>
            </a:pPr>
            <a:r>
              <a:rPr lang="ru-RU" altLang="ru-RU" sz="2900" dirty="0" smtClean="0">
                <a:latin typeface="Times New Roman" panose="02020603050405020304" pitchFamily="18" charset="0"/>
                <a:cs typeface="Times New Roman" panose="02020603050405020304" pitchFamily="18" charset="0"/>
              </a:rPr>
              <a:t>С</a:t>
            </a:r>
            <a:r>
              <a:rPr lang="en-US" altLang="ru-RU" sz="2900" dirty="0" err="1" smtClean="0">
                <a:latin typeface="Times New Roman" panose="02020603050405020304" pitchFamily="18" charset="0"/>
                <a:cs typeface="Times New Roman" panose="02020603050405020304" pitchFamily="18" charset="0"/>
              </a:rPr>
              <a:t>ontrol</a:t>
            </a:r>
            <a:r>
              <a:rPr lang="en-US" altLang="ru-RU" sz="2900" dirty="0" smtClean="0">
                <a:latin typeface="Times New Roman" panose="02020603050405020304" pitchFamily="18" charset="0"/>
                <a:cs typeface="Times New Roman" panose="02020603050405020304" pitchFamily="18" charset="0"/>
              </a:rPr>
              <a:t> the location of the probe: ask the patient to open the mouth (probe should be visible in the throat).</a:t>
            </a:r>
            <a:endParaRPr lang="en-US" altLang="ru-RU" sz="2900" dirty="0">
              <a:latin typeface="Times New Roman" panose="02020603050405020304" pitchFamily="18" charset="0"/>
              <a:cs typeface="Times New Roman" panose="02020603050405020304" pitchFamily="18" charset="0"/>
            </a:endParaRPr>
          </a:p>
          <a:p>
            <a:pPr marL="514350" indent="-514350">
              <a:lnSpc>
                <a:spcPct val="120000"/>
              </a:lnSpc>
              <a:spcBef>
                <a:spcPts val="300"/>
              </a:spcBef>
              <a:buAutoNum type="arabicPeriod"/>
            </a:pPr>
            <a:r>
              <a:rPr lang="ru-RU" altLang="ru-RU" sz="2900" dirty="0" smtClean="0">
                <a:latin typeface="Times New Roman" panose="02020603050405020304" pitchFamily="18" charset="0"/>
                <a:cs typeface="Times New Roman" panose="02020603050405020304" pitchFamily="18" charset="0"/>
              </a:rPr>
              <a:t>С</a:t>
            </a:r>
            <a:r>
              <a:rPr lang="en-US" altLang="ru-RU" sz="2900" dirty="0" err="1" smtClean="0">
                <a:latin typeface="Times New Roman" panose="02020603050405020304" pitchFamily="18" charset="0"/>
                <a:cs typeface="Times New Roman" panose="02020603050405020304" pitchFamily="18" charset="0"/>
              </a:rPr>
              <a:t>arrying</a:t>
            </a:r>
            <a:r>
              <a:rPr lang="en-US" altLang="ru-RU" sz="2900" dirty="0" smtClean="0">
                <a:latin typeface="Times New Roman" panose="02020603050405020304" pitchFamily="18" charset="0"/>
                <a:cs typeface="Times New Roman" panose="02020603050405020304" pitchFamily="18" charset="0"/>
              </a:rPr>
              <a:t> out </a:t>
            </a:r>
            <a:r>
              <a:rPr lang="en-US" altLang="ru-RU" sz="2900" dirty="0" err="1" smtClean="0">
                <a:latin typeface="Times New Roman" panose="02020603050405020304" pitchFamily="18" charset="0"/>
                <a:cs typeface="Times New Roman" panose="02020603050405020304" pitchFamily="18" charset="0"/>
              </a:rPr>
              <a:t>auscultatory</a:t>
            </a:r>
            <a:r>
              <a:rPr lang="en-US" altLang="ru-RU" sz="2900" dirty="0" smtClean="0">
                <a:latin typeface="Times New Roman" panose="02020603050405020304" pitchFamily="18" charset="0"/>
                <a:cs typeface="Times New Roman" panose="02020603050405020304" pitchFamily="18" charset="0"/>
              </a:rPr>
              <a:t> test. Dial into the Jane syringe 10 to 15 ml of air. Connect the syringe to the nasogastric probe and enter the air. Listen sounds in epigastrium using the stethoscope. (If the probe is in stomach, we hear gurgling sounds).</a:t>
            </a:r>
            <a:endParaRPr lang="en-US" altLang="ru-RU" sz="2900" dirty="0">
              <a:latin typeface="Times New Roman" panose="02020603050405020304" pitchFamily="18" charset="0"/>
              <a:cs typeface="Times New Roman" panose="02020603050405020304" pitchFamily="18" charset="0"/>
            </a:endParaRPr>
          </a:p>
          <a:p>
            <a:endParaRPr lang="ru-RU" sz="2000" dirty="0"/>
          </a:p>
        </p:txBody>
      </p:sp>
      <p:sp>
        <p:nvSpPr>
          <p:cNvPr id="5" name="Объект 4"/>
          <p:cNvSpPr>
            <a:spLocks noGrp="1"/>
          </p:cNvSpPr>
          <p:nvPr>
            <p:ph sz="half" idx="2"/>
          </p:nvPr>
        </p:nvSpPr>
        <p:spPr>
          <a:xfrm>
            <a:off x="6389650" y="1037064"/>
            <a:ext cx="5620214" cy="5820936"/>
          </a:xfrm>
        </p:spPr>
        <p:txBody>
          <a:bodyPr>
            <a:normAutofit fontScale="62500" lnSpcReduction="20000"/>
          </a:bodyPr>
          <a:lstStyle/>
          <a:p>
            <a:pPr marL="514350" indent="-514350">
              <a:lnSpc>
                <a:spcPct val="120000"/>
              </a:lnSpc>
              <a:spcBef>
                <a:spcPts val="300"/>
              </a:spcBef>
              <a:buFont typeface="Arial" panose="020B0604020202020204" pitchFamily="34" charset="0"/>
              <a:buAutoNum type="arabicPeriod" startAt="6"/>
            </a:pPr>
            <a:r>
              <a:rPr lang="en-US" altLang="ru-RU" dirty="0" smtClean="0">
                <a:latin typeface="Times New Roman" panose="02020603050405020304" pitchFamily="18" charset="0"/>
                <a:cs typeface="Times New Roman" panose="02020603050405020304" pitchFamily="18" charset="0"/>
              </a:rPr>
              <a:t>Take care of the oral cavity: moisten with saline mouth and lips (to make every 3-4 hours).</a:t>
            </a:r>
            <a:endParaRPr lang="ru-RU" altLang="ru-RU" dirty="0" smtClean="0">
              <a:latin typeface="Times New Roman" panose="02020603050405020304" pitchFamily="18" charset="0"/>
              <a:cs typeface="Times New Roman" panose="02020603050405020304" pitchFamily="18" charset="0"/>
            </a:endParaRP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Rinse </a:t>
            </a:r>
            <a:r>
              <a:rPr lang="en-US" altLang="ru-RU" dirty="0">
                <a:latin typeface="Times New Roman" panose="02020603050405020304" pitchFamily="18" charset="0"/>
                <a:cs typeface="Times New Roman" panose="02020603050405020304" pitchFamily="18" charset="0"/>
              </a:rPr>
              <a:t>the probe with of saline. Fill the syringe with saline (20-30 ml). Connect the syringe to the probe, slowly introduce the liquid into the probe. Aspirate the liquid, to pay attention to her appearance and pour in a separate container </a:t>
            </a:r>
            <a:r>
              <a:rPr lang="ru-RU" altLang="ru-RU"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to make every 3 hours or prescription of doctor</a:t>
            </a:r>
            <a:r>
              <a:rPr lang="en-US" altLang="ru-RU" dirty="0" smtClean="0">
                <a:latin typeface="Times New Roman" panose="02020603050405020304" pitchFamily="18" charset="0"/>
                <a:cs typeface="Times New Roman" panose="02020603050405020304" pitchFamily="18" charset="0"/>
              </a:rPr>
              <a:t>).</a:t>
            </a: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 Inspect </a:t>
            </a:r>
            <a:r>
              <a:rPr lang="en-US" altLang="ru-RU" dirty="0">
                <a:latin typeface="Times New Roman" panose="02020603050405020304" pitchFamily="18" charset="0"/>
                <a:cs typeface="Times New Roman" panose="02020603050405020304" pitchFamily="18" charset="0"/>
              </a:rPr>
              <a:t>the place of insertion of the probe (nasal passage), reveal </a:t>
            </a:r>
            <a:r>
              <a:rPr lang="en-US" altLang="ru-RU" dirty="0" smtClean="0">
                <a:latin typeface="Times New Roman" panose="02020603050405020304" pitchFamily="18" charset="0"/>
                <a:cs typeface="Times New Roman" panose="02020603050405020304" pitchFamily="18" charset="0"/>
              </a:rPr>
              <a:t>for </a:t>
            </a:r>
            <a:r>
              <a:rPr lang="en-US" altLang="ru-RU" dirty="0">
                <a:latin typeface="Times New Roman" panose="02020603050405020304" pitchFamily="18" charset="0"/>
                <a:cs typeface="Times New Roman" panose="02020603050405020304" pitchFamily="18" charset="0"/>
              </a:rPr>
              <a:t>signs of irritation of the </a:t>
            </a:r>
            <a:r>
              <a:rPr lang="en-US" altLang="ru-RU" dirty="0" smtClean="0">
                <a:latin typeface="Times New Roman" panose="02020603050405020304" pitchFamily="18" charset="0"/>
                <a:cs typeface="Times New Roman" panose="02020603050405020304" pitchFamily="18" charset="0"/>
              </a:rPr>
              <a:t>skin.</a:t>
            </a: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Clear </a:t>
            </a:r>
            <a:r>
              <a:rPr lang="en-US" altLang="ru-RU" dirty="0">
                <a:latin typeface="Times New Roman" panose="02020603050405020304" pitchFamily="18" charset="0"/>
                <a:cs typeface="Times New Roman" panose="02020603050405020304" pitchFamily="18" charset="0"/>
              </a:rPr>
              <a:t>outer nasal passages by gauze napkins, moistened with </a:t>
            </a:r>
            <a:r>
              <a:rPr lang="en-US" altLang="ru-RU" dirty="0" smtClean="0">
                <a:latin typeface="Times New Roman" panose="02020603050405020304" pitchFamily="18" charset="0"/>
                <a:cs typeface="Times New Roman" panose="02020603050405020304" pitchFamily="18" charset="0"/>
              </a:rPr>
              <a:t>saline.</a:t>
            </a: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Apply </a:t>
            </a:r>
            <a:r>
              <a:rPr lang="en-US" altLang="ru-RU" dirty="0">
                <a:latin typeface="Times New Roman" panose="02020603050405020304" pitchFamily="18" charset="0"/>
                <a:cs typeface="Times New Roman" panose="02020603050405020304" pitchFamily="18" charset="0"/>
              </a:rPr>
              <a:t>glycerin (</a:t>
            </a:r>
            <a:r>
              <a:rPr lang="en-US" altLang="ru-RU" dirty="0" err="1">
                <a:latin typeface="Times New Roman" panose="02020603050405020304" pitchFamily="18" charset="0"/>
                <a:cs typeface="Times New Roman" panose="02020603050405020304" pitchFamily="18" charset="0"/>
              </a:rPr>
              <a:t>vaseline</a:t>
            </a:r>
            <a:r>
              <a:rPr lang="en-US" altLang="ru-RU" dirty="0">
                <a:latin typeface="Times New Roman" panose="02020603050405020304" pitchFamily="18" charset="0"/>
                <a:cs typeface="Times New Roman" panose="02020603050405020304" pitchFamily="18" charset="0"/>
              </a:rPr>
              <a:t>) on the mucous membrane of the nose of the contact area with the probe. </a:t>
            </a: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If </a:t>
            </a:r>
            <a:r>
              <a:rPr lang="en-US" altLang="ru-RU" dirty="0">
                <a:latin typeface="Times New Roman" panose="02020603050405020304" pitchFamily="18" charset="0"/>
                <a:cs typeface="Times New Roman" panose="02020603050405020304" pitchFamily="18" charset="0"/>
              </a:rPr>
              <a:t>fixative adhesive plaster has peeled off or heavily soiled, replace </a:t>
            </a:r>
            <a:r>
              <a:rPr lang="en-US" altLang="ru-RU" dirty="0" smtClean="0">
                <a:latin typeface="Times New Roman" panose="02020603050405020304" pitchFamily="18" charset="0"/>
                <a:cs typeface="Times New Roman" panose="02020603050405020304" pitchFamily="18" charset="0"/>
              </a:rPr>
              <a:t>it.</a:t>
            </a: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Disinfect </a:t>
            </a:r>
            <a:r>
              <a:rPr lang="en-US" altLang="ru-RU" dirty="0">
                <a:latin typeface="Times New Roman" panose="02020603050405020304" pitchFamily="18" charset="0"/>
                <a:cs typeface="Times New Roman" panose="02020603050405020304" pitchFamily="18" charset="0"/>
              </a:rPr>
              <a:t>and dispose of used </a:t>
            </a:r>
            <a:r>
              <a:rPr lang="en-US" altLang="ru-RU" dirty="0" smtClean="0">
                <a:latin typeface="Times New Roman" panose="02020603050405020304" pitchFamily="18" charset="0"/>
                <a:cs typeface="Times New Roman" panose="02020603050405020304" pitchFamily="18" charset="0"/>
              </a:rPr>
              <a:t>materials.</a:t>
            </a:r>
          </a:p>
          <a:p>
            <a:pPr marL="514350" indent="-514350">
              <a:lnSpc>
                <a:spcPct val="120000"/>
              </a:lnSpc>
              <a:spcBef>
                <a:spcPts val="300"/>
              </a:spcBef>
              <a:buAutoNum type="arabicPeriod" startAt="6"/>
            </a:pPr>
            <a:r>
              <a:rPr lang="en-US" altLang="ru-RU" dirty="0" smtClean="0">
                <a:latin typeface="Times New Roman" panose="02020603050405020304" pitchFamily="18" charset="0"/>
                <a:cs typeface="Times New Roman" panose="02020603050405020304" pitchFamily="18" charset="0"/>
              </a:rPr>
              <a:t> Remove </a:t>
            </a:r>
            <a:r>
              <a:rPr lang="en-US" altLang="ru-RU" dirty="0">
                <a:latin typeface="Times New Roman" panose="02020603050405020304" pitchFamily="18" charset="0"/>
                <a:cs typeface="Times New Roman" panose="02020603050405020304" pitchFamily="18" charset="0"/>
              </a:rPr>
              <a:t>gloves, wash hands.</a:t>
            </a:r>
            <a:endParaRPr lang="ru-RU" alt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869434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676400" y="274638"/>
            <a:ext cx="8534400" cy="792162"/>
          </a:xfrm>
        </p:spPr>
        <p:txBody>
          <a:bodyPr>
            <a:normAutofit fontScale="90000"/>
          </a:bodyPr>
          <a:lstStyle/>
          <a:p>
            <a:pPr algn="l" eaLnBrk="1" hangingPunct="1"/>
            <a:r>
              <a:rPr lang="ru-RU" altLang="ru-RU" sz="2800" b="1" dirty="0" err="1">
                <a:latin typeface="Times New Roman" panose="02020603050405020304" pitchFamily="18" charset="0"/>
                <a:cs typeface="Times New Roman" panose="02020603050405020304" pitchFamily="18" charset="0"/>
              </a:rPr>
              <a:t>Feeding</a:t>
            </a:r>
            <a:r>
              <a:rPr lang="ru-RU" altLang="ru-RU" sz="2800" b="1" dirty="0">
                <a:latin typeface="Times New Roman" panose="02020603050405020304" pitchFamily="18" charset="0"/>
                <a:cs typeface="Times New Roman" panose="02020603050405020304" pitchFamily="18" charset="0"/>
              </a:rPr>
              <a:t> </a:t>
            </a:r>
            <a:r>
              <a:rPr lang="en-US" altLang="ru-RU" sz="2800" b="1" dirty="0">
                <a:latin typeface="Times New Roman" panose="02020603050405020304" pitchFamily="18" charset="0"/>
                <a:cs typeface="Times New Roman" panose="02020603050405020304" pitchFamily="18" charset="0"/>
              </a:rPr>
              <a:t>by </a:t>
            </a:r>
            <a:r>
              <a:rPr lang="ru-RU" altLang="ru-RU" sz="2800" b="1" dirty="0" err="1">
                <a:latin typeface="Times New Roman" panose="02020603050405020304" pitchFamily="18" charset="0"/>
                <a:cs typeface="Times New Roman" panose="02020603050405020304" pitchFamily="18" charset="0"/>
              </a:rPr>
              <a:t>gastrostomy</a:t>
            </a:r>
            <a:r>
              <a:rPr lang="ru-RU" altLang="ru-RU" sz="2800" b="1" dirty="0">
                <a:latin typeface="Times New Roman" panose="02020603050405020304" pitchFamily="18" charset="0"/>
                <a:cs typeface="Times New Roman" panose="02020603050405020304" pitchFamily="18" charset="0"/>
              </a:rPr>
              <a:t>        </a:t>
            </a:r>
            <a:br>
              <a:rPr lang="ru-RU" altLang="ru-RU" sz="2800" b="1" dirty="0">
                <a:latin typeface="Times New Roman" panose="02020603050405020304" pitchFamily="18" charset="0"/>
                <a:cs typeface="Times New Roman" panose="02020603050405020304" pitchFamily="18" charset="0"/>
              </a:rPr>
            </a:br>
            <a:endParaRPr lang="ru-RU" altLang="ru-RU" sz="2800" b="1" dirty="0">
              <a:latin typeface="Times New Roman" panose="02020603050405020304" pitchFamily="18" charset="0"/>
              <a:cs typeface="Times New Roman" panose="02020603050405020304" pitchFamily="18" charset="0"/>
            </a:endParaRPr>
          </a:p>
        </p:txBody>
      </p:sp>
      <p:sp>
        <p:nvSpPr>
          <p:cNvPr id="21508" name="Rectangle 6"/>
          <p:cNvSpPr>
            <a:spLocks noGrp="1" noChangeArrowheads="1"/>
          </p:cNvSpPr>
          <p:nvPr>
            <p:ph type="body" sz="half" idx="2"/>
          </p:nvPr>
        </p:nvSpPr>
        <p:spPr>
          <a:xfrm>
            <a:off x="285750" y="876300"/>
            <a:ext cx="11620499" cy="5792128"/>
          </a:xfrm>
          <a:solidFill>
            <a:schemeClr val="bg1"/>
          </a:solidFill>
        </p:spPr>
        <p:txBody>
          <a:bodyPr>
            <a:normAutofit fontScale="92500" lnSpcReduction="20000"/>
          </a:bodyPr>
          <a:lstStyle/>
          <a:p>
            <a:pPr eaLnBrk="1" hangingPunct="1">
              <a:lnSpc>
                <a:spcPct val="90000"/>
              </a:lnSpc>
              <a:buFontTx/>
              <a:buNone/>
            </a:pPr>
            <a:r>
              <a:rPr lang="ru-RU" altLang="ru-RU" sz="2000" dirty="0"/>
              <a:t> </a:t>
            </a:r>
            <a:r>
              <a:rPr lang="ru-RU" altLang="ru-RU" sz="2000" b="1" dirty="0" err="1" smtClean="0">
                <a:latin typeface="Times New Roman" panose="02020603050405020304" pitchFamily="18" charset="0"/>
                <a:cs typeface="Times New Roman" panose="02020603050405020304" pitchFamily="18" charset="0"/>
              </a:rPr>
              <a:t>Purpose</a:t>
            </a:r>
            <a:r>
              <a:rPr lang="ru-RU" altLang="ru-RU" sz="2000" b="1" dirty="0">
                <a:latin typeface="Times New Roman" panose="02020603050405020304" pitchFamily="18" charset="0"/>
                <a:cs typeface="Times New Roman" panose="02020603050405020304" pitchFamily="18" charset="0"/>
              </a:rPr>
              <a:t>:</a:t>
            </a:r>
            <a:r>
              <a:rPr lang="ru-RU" altLang="ru-RU" sz="2000" dirty="0">
                <a:latin typeface="Times New Roman" panose="02020603050405020304" pitchFamily="18" charset="0"/>
                <a:cs typeface="Times New Roman" panose="02020603050405020304" pitchFamily="18" charset="0"/>
              </a:rPr>
              <a:t> </a:t>
            </a:r>
            <a:r>
              <a:rPr lang="en-US" altLang="ru-RU" sz="2000" dirty="0" smtClean="0">
                <a:latin typeface="Times New Roman" panose="02020603050405020304" pitchFamily="18" charset="0"/>
                <a:cs typeface="Times New Roman" panose="02020603050405020304" pitchFamily="18" charset="0"/>
              </a:rPr>
              <a:t>to </a:t>
            </a:r>
            <a:r>
              <a:rPr lang="ru-RU" altLang="ru-RU" sz="2000" dirty="0" err="1" smtClean="0">
                <a:latin typeface="Times New Roman" panose="02020603050405020304" pitchFamily="18" charset="0"/>
                <a:cs typeface="Times New Roman" panose="02020603050405020304" pitchFamily="18" charset="0"/>
              </a:rPr>
              <a:t>p</a:t>
            </a:r>
            <a:r>
              <a:rPr lang="en-US" altLang="ru-RU" sz="2000" dirty="0" err="1">
                <a:latin typeface="Times New Roman" panose="02020603050405020304" pitchFamily="18" charset="0"/>
                <a:cs typeface="Times New Roman" panose="02020603050405020304" pitchFamily="18" charset="0"/>
              </a:rPr>
              <a:t>rov</a:t>
            </a:r>
            <a:r>
              <a:rPr lang="ru-RU" altLang="ru-RU" sz="2000" dirty="0">
                <a:latin typeface="Times New Roman" panose="02020603050405020304" pitchFamily="18" charset="0"/>
                <a:cs typeface="Times New Roman" panose="02020603050405020304" pitchFamily="18" charset="0"/>
              </a:rPr>
              <a:t>i</a:t>
            </a:r>
            <a:r>
              <a:rPr lang="en-US" altLang="ru-RU" sz="2000" dirty="0">
                <a:latin typeface="Times New Roman" panose="02020603050405020304" pitchFamily="18" charset="0"/>
                <a:cs typeface="Times New Roman" panose="02020603050405020304" pitchFamily="18" charset="0"/>
              </a:rPr>
              <a:t>de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the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nutrition</a:t>
            </a:r>
            <a:r>
              <a:rPr lang="ru-RU" altLang="ru-RU" sz="2000" dirty="0">
                <a:latin typeface="Times New Roman" panose="02020603050405020304" pitchFamily="18" charset="0"/>
                <a:cs typeface="Times New Roman" panose="02020603050405020304" pitchFamily="18" charset="0"/>
              </a:rPr>
              <a:t> </a:t>
            </a:r>
            <a:r>
              <a:rPr lang="en-US" altLang="ru-RU" sz="2000" dirty="0">
                <a:latin typeface="Times New Roman" panose="02020603050405020304" pitchFamily="18" charset="0"/>
                <a:cs typeface="Times New Roman" panose="02020603050405020304" pitchFamily="18" charset="0"/>
              </a:rPr>
              <a:t> of </a:t>
            </a:r>
            <a:r>
              <a:rPr lang="ru-RU" altLang="ru-RU" sz="2000" dirty="0" err="1">
                <a:latin typeface="Times New Roman" panose="02020603050405020304" pitchFamily="18" charset="0"/>
                <a:cs typeface="Times New Roman" panose="02020603050405020304" pitchFamily="18" charset="0"/>
              </a:rPr>
              <a:t>patient</a:t>
            </a:r>
            <a:endParaRPr lang="ru-RU" altLang="ru-RU" sz="2000" dirty="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b="1" dirty="0" smtClean="0">
                <a:latin typeface="Times New Roman" panose="02020603050405020304" pitchFamily="18" charset="0"/>
                <a:cs typeface="Times New Roman" panose="02020603050405020304" pitchFamily="18" charset="0"/>
              </a:rPr>
              <a:t>Equipment. </a:t>
            </a:r>
            <a:r>
              <a:rPr lang="en-US" altLang="ru-RU" sz="2000" dirty="0" smtClean="0">
                <a:latin typeface="Times New Roman" panose="02020603050405020304" pitchFamily="18" charset="0"/>
                <a:cs typeface="Times New Roman" panose="02020603050405020304" pitchFamily="18" charset="0"/>
              </a:rPr>
              <a:t>Sterile: Jane’s syringe 300 ml, gauze napkins, tray. Non sterile: gloves, </a:t>
            </a:r>
            <a:r>
              <a:rPr lang="en-US" altLang="ru-RU" sz="2000" dirty="0" err="1" smtClean="0">
                <a:latin typeface="Times New Roman" panose="02020603050405020304" pitchFamily="18" charset="0"/>
                <a:cs typeface="Times New Roman" panose="02020603050405020304" pitchFamily="18" charset="0"/>
              </a:rPr>
              <a:t>phonendoscope</a:t>
            </a:r>
            <a:r>
              <a:rPr lang="en-US" altLang="ru-RU" sz="2000" dirty="0" smtClean="0">
                <a:latin typeface="Times New Roman" panose="02020603050405020304" pitchFamily="18" charset="0"/>
                <a:cs typeface="Times New Roman" panose="02020603050405020304" pitchFamily="18" charset="0"/>
              </a:rPr>
              <a:t>, nutrient mixture 38 - 40 ° C, warm boiled water 100 ml, water with soap,  ointment or paste, waste container class «A» and «</a:t>
            </a:r>
            <a:r>
              <a:rPr lang="ru-RU" altLang="ru-RU" sz="2000" dirty="0" smtClean="0">
                <a:latin typeface="Times New Roman" panose="02020603050405020304" pitchFamily="18" charset="0"/>
                <a:cs typeface="Times New Roman" panose="02020603050405020304" pitchFamily="18" charset="0"/>
              </a:rPr>
              <a:t>Б».</a:t>
            </a:r>
          </a:p>
          <a:p>
            <a:pPr>
              <a:lnSpc>
                <a:spcPct val="120000"/>
              </a:lnSpc>
              <a:spcBef>
                <a:spcPts val="0"/>
              </a:spcBef>
              <a:buNone/>
            </a:pPr>
            <a:r>
              <a:rPr lang="ru-RU" altLang="ru-RU" sz="2000" b="1" dirty="0" err="1" smtClean="0">
                <a:latin typeface="Times New Roman" panose="02020603050405020304" pitchFamily="18" charset="0"/>
                <a:cs typeface="Times New Roman" panose="02020603050405020304" pitchFamily="18" charset="0"/>
              </a:rPr>
              <a:t>Algorithm</a:t>
            </a:r>
            <a:r>
              <a:rPr lang="ru-RU" altLang="ru-RU" sz="2000" b="1" dirty="0" smtClean="0">
                <a:latin typeface="Times New Roman" panose="02020603050405020304" pitchFamily="18" charset="0"/>
                <a:cs typeface="Times New Roman" panose="02020603050405020304" pitchFamily="18" charset="0"/>
              </a:rPr>
              <a:t> </a:t>
            </a:r>
            <a:r>
              <a:rPr lang="en-US" altLang="ru-RU" sz="2000" b="1" dirty="0">
                <a:latin typeface="Times New Roman" panose="02020603050405020304" pitchFamily="18" charset="0"/>
                <a:cs typeface="Times New Roman" panose="02020603050405020304" pitchFamily="18" charset="0"/>
              </a:rPr>
              <a:t>of actions</a:t>
            </a:r>
            <a:r>
              <a:rPr lang="ru-RU" altLang="ru-RU" sz="2000" b="1" dirty="0">
                <a:latin typeface="Times New Roman" panose="02020603050405020304" pitchFamily="18" charset="0"/>
                <a:cs typeface="Times New Roman" panose="02020603050405020304" pitchFamily="18" charset="0"/>
              </a:rPr>
              <a:t>:</a:t>
            </a:r>
          </a:p>
          <a:p>
            <a:pPr>
              <a:lnSpc>
                <a:spcPct val="120000"/>
              </a:lnSpc>
              <a:spcBef>
                <a:spcPts val="0"/>
              </a:spcBef>
              <a:buFontTx/>
              <a:buAutoNum type="arabicPeriod"/>
            </a:pPr>
            <a:r>
              <a:rPr lang="en-US" altLang="ru-RU" sz="2000" dirty="0">
                <a:latin typeface="Times New Roman" panose="02020603050405020304" pitchFamily="18" charset="0"/>
                <a:cs typeface="Times New Roman" panose="02020603050405020304" pitchFamily="18" charset="0"/>
              </a:rPr>
              <a:t>Warn the patient about the procedure, obtain the consent.</a:t>
            </a:r>
            <a:endParaRPr lang="ru-RU" altLang="ru-RU" sz="2000" dirty="0">
              <a:latin typeface="Times New Roman" panose="02020603050405020304" pitchFamily="18" charset="0"/>
              <a:cs typeface="Times New Roman" panose="02020603050405020304" pitchFamily="18" charset="0"/>
            </a:endParaRPr>
          </a:p>
          <a:p>
            <a:pPr>
              <a:lnSpc>
                <a:spcPct val="120000"/>
              </a:lnSpc>
              <a:spcBef>
                <a:spcPts val="0"/>
              </a:spcBef>
              <a:buFontTx/>
              <a:buAutoNum type="arabicPeriod"/>
            </a:pPr>
            <a:r>
              <a:rPr lang="en-US" altLang="ru-RU" sz="2000" dirty="0">
                <a:latin typeface="Times New Roman" panose="02020603050405020304" pitchFamily="18" charset="0"/>
                <a:cs typeface="Times New Roman" panose="02020603050405020304" pitchFamily="18" charset="0"/>
              </a:rPr>
              <a:t>Give </a:t>
            </a:r>
            <a:r>
              <a:rPr lang="en-US" altLang="ru-RU" sz="2000" dirty="0" smtClean="0">
                <a:latin typeface="Times New Roman" panose="02020603050405020304" pitchFamily="18" charset="0"/>
                <a:cs typeface="Times New Roman" panose="02020603050405020304" pitchFamily="18" charset="0"/>
              </a:rPr>
              <a:t>to the </a:t>
            </a:r>
            <a:r>
              <a:rPr lang="en-US" altLang="ru-RU" sz="2000" dirty="0">
                <a:latin typeface="Times New Roman" panose="02020603050405020304" pitchFamily="18" charset="0"/>
                <a:cs typeface="Times New Roman" panose="02020603050405020304" pitchFamily="18" charset="0"/>
              </a:rPr>
              <a:t>patient a comfortable position - position of Fowler</a:t>
            </a:r>
            <a:r>
              <a:rPr lang="ru-RU" altLang="ru-RU" sz="2000" dirty="0">
                <a:latin typeface="Times New Roman" panose="02020603050405020304" pitchFamily="18" charset="0"/>
                <a:cs typeface="Times New Roman" panose="02020603050405020304" pitchFamily="18" charset="0"/>
              </a:rPr>
              <a:t>.</a:t>
            </a:r>
          </a:p>
          <a:p>
            <a:pPr>
              <a:lnSpc>
                <a:spcPct val="120000"/>
              </a:lnSpc>
              <a:spcBef>
                <a:spcPts val="0"/>
              </a:spcBef>
              <a:buFontTx/>
              <a:buAutoNum type="arabicPeriod"/>
            </a:pPr>
            <a:r>
              <a:rPr lang="en-US" altLang="ru-RU" sz="2000" dirty="0">
                <a:latin typeface="Times New Roman" panose="02020603050405020304" pitchFamily="18" charset="0"/>
                <a:cs typeface="Times New Roman" panose="02020603050405020304" pitchFamily="18" charset="0"/>
              </a:rPr>
              <a:t>Conduct hygienic processing of hands, </a:t>
            </a:r>
            <a:r>
              <a:rPr lang="ru-RU" altLang="ru-RU" sz="2000" dirty="0">
                <a:latin typeface="Times New Roman" panose="02020603050405020304" pitchFamily="18" charset="0"/>
                <a:cs typeface="Times New Roman" panose="02020603050405020304" pitchFamily="18" charset="0"/>
              </a:rPr>
              <a:t>p</a:t>
            </a:r>
            <a:r>
              <a:rPr lang="en-US" altLang="ru-RU" sz="2000" dirty="0" err="1">
                <a:latin typeface="Times New Roman" panose="02020603050405020304" pitchFamily="18" charset="0"/>
                <a:cs typeface="Times New Roman" panose="02020603050405020304" pitchFamily="18" charset="0"/>
              </a:rPr>
              <a:t>ut</a:t>
            </a:r>
            <a:r>
              <a:rPr lang="en-US" altLang="ru-RU" sz="2000" dirty="0">
                <a:latin typeface="Times New Roman" panose="02020603050405020304" pitchFamily="18" charset="0"/>
                <a:cs typeface="Times New Roman" panose="02020603050405020304" pitchFamily="18" charset="0"/>
              </a:rPr>
              <a:t> on gloves</a:t>
            </a:r>
            <a:r>
              <a:rPr lang="ru-RU" altLang="ru-RU" sz="2000" dirty="0">
                <a:latin typeface="Times New Roman" panose="02020603050405020304" pitchFamily="18" charset="0"/>
                <a:cs typeface="Times New Roman" panose="02020603050405020304" pitchFamily="18" charset="0"/>
              </a:rPr>
              <a:t>.</a:t>
            </a:r>
          </a:p>
          <a:p>
            <a:pPr>
              <a:lnSpc>
                <a:spcPct val="120000"/>
              </a:lnSpc>
              <a:spcBef>
                <a:spcPts val="0"/>
              </a:spcBef>
              <a:buFontTx/>
              <a:buAutoNum type="arabicPeriod"/>
            </a:pPr>
            <a:r>
              <a:rPr lang="en-US" altLang="ru-RU" sz="2000" dirty="0">
                <a:latin typeface="Times New Roman" panose="02020603050405020304" pitchFamily="18" charset="0"/>
                <a:cs typeface="Times New Roman" panose="02020603050405020304" pitchFamily="18" charset="0"/>
              </a:rPr>
              <a:t>Heat up nutrient mixture to a temperature of 38 - 40° C</a:t>
            </a:r>
            <a:r>
              <a:rPr lang="en-US" altLang="ru-RU" sz="2000" dirty="0" smtClean="0">
                <a:latin typeface="Times New Roman" panose="02020603050405020304" pitchFamily="18" charset="0"/>
                <a:cs typeface="Times New Roman" panose="02020603050405020304" pitchFamily="18" charset="0"/>
              </a:rPr>
              <a:t>.</a:t>
            </a: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5.Put a gauze napkins under the outer part of the gastrostomy tube in epigastric area.</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6. </a:t>
            </a:r>
            <a:r>
              <a:rPr lang="ru-RU" altLang="ru-RU" sz="2000" dirty="0" smtClean="0">
                <a:latin typeface="Times New Roman" panose="02020603050405020304" pitchFamily="18" charset="0"/>
                <a:cs typeface="Times New Roman" panose="02020603050405020304" pitchFamily="18" charset="0"/>
              </a:rPr>
              <a:t>C</a:t>
            </a:r>
            <a:r>
              <a:rPr lang="en-US" altLang="ru-RU" sz="2000" dirty="0" err="1" smtClean="0">
                <a:latin typeface="Times New Roman" panose="02020603050405020304" pitchFamily="18" charset="0"/>
                <a:cs typeface="Times New Roman" panose="02020603050405020304" pitchFamily="18" charset="0"/>
              </a:rPr>
              <a:t>onduct</a:t>
            </a:r>
            <a:r>
              <a:rPr lang="en-US" altLang="ru-RU" sz="2000" dirty="0" smtClean="0">
                <a:latin typeface="Times New Roman" panose="02020603050405020304" pitchFamily="18" charset="0"/>
                <a:cs typeface="Times New Roman" panose="02020603050405020304" pitchFamily="18" charset="0"/>
              </a:rPr>
              <a:t> a visual inspection of the out</a:t>
            </a:r>
            <a:r>
              <a:rPr lang="ru-RU" altLang="ru-RU" sz="2000" dirty="0" smtClean="0">
                <a:latin typeface="Times New Roman" panose="02020603050405020304" pitchFamily="18" charset="0"/>
                <a:cs typeface="Times New Roman" panose="02020603050405020304" pitchFamily="18" charset="0"/>
              </a:rPr>
              <a:t>e</a:t>
            </a:r>
            <a:r>
              <a:rPr lang="en-US" altLang="ru-RU" sz="2000" dirty="0" smtClean="0">
                <a:latin typeface="Times New Roman" panose="02020603050405020304" pitchFamily="18" charset="0"/>
                <a:cs typeface="Times New Roman" panose="02020603050405020304" pitchFamily="18" charset="0"/>
              </a:rPr>
              <a:t>r part of the gastrostomy tube and skin, surrounding the gastrostomy.</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7. Remove</a:t>
            </a:r>
            <a:r>
              <a:rPr lang="ru-RU" altLang="ru-RU" sz="2000" dirty="0" smtClean="0">
                <a:latin typeface="Times New Roman" panose="02020603050405020304" pitchFamily="18" charset="0"/>
                <a:cs typeface="Times New Roman" panose="02020603050405020304" pitchFamily="18" charset="0"/>
              </a:rPr>
              <a:t> </a:t>
            </a:r>
            <a:r>
              <a:rPr lang="en-US" altLang="ru-RU" sz="2000" dirty="0" smtClean="0">
                <a:latin typeface="Times New Roman" panose="02020603050405020304" pitchFamily="18" charset="0"/>
                <a:cs typeface="Times New Roman" panose="02020603050405020304" pitchFamily="18" charset="0"/>
              </a:rPr>
              <a:t>the lid of  </a:t>
            </a:r>
            <a:r>
              <a:rPr lang="en-US" altLang="ru-RU" sz="2000" dirty="0" err="1" smtClean="0">
                <a:latin typeface="Times New Roman" panose="02020603050405020304" pitchFamily="18" charset="0"/>
                <a:cs typeface="Times New Roman" panose="02020603050405020304" pitchFamily="18" charset="0"/>
              </a:rPr>
              <a:t>gastrostomy</a:t>
            </a:r>
            <a:r>
              <a:rPr lang="en-US" altLang="ru-RU" sz="2000" dirty="0" smtClean="0">
                <a:latin typeface="Times New Roman" panose="02020603050405020304" pitchFamily="18" charset="0"/>
                <a:cs typeface="Times New Roman" panose="02020603050405020304" pitchFamily="18" charset="0"/>
              </a:rPr>
              <a:t> tube, connect the Janet’s syringe with nutrient mixture to distillation foramen of  </a:t>
            </a:r>
            <a:r>
              <a:rPr lang="en-US" altLang="ru-RU" sz="2000" dirty="0" err="1" smtClean="0">
                <a:latin typeface="Times New Roman" panose="02020603050405020304" pitchFamily="18" charset="0"/>
                <a:cs typeface="Times New Roman" panose="02020603050405020304" pitchFamily="18" charset="0"/>
              </a:rPr>
              <a:t>gastrostomy</a:t>
            </a:r>
            <a:r>
              <a:rPr lang="en-US" altLang="ru-RU" sz="2000" dirty="0" smtClean="0">
                <a:latin typeface="Times New Roman" panose="02020603050405020304" pitchFamily="18" charset="0"/>
                <a:cs typeface="Times New Roman" panose="02020603050405020304" pitchFamily="18" charset="0"/>
              </a:rPr>
              <a:t> tube.</a:t>
            </a: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8. Introduce the nutrient mixture in stomach  by small portions.</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9. After the introduction of the nutrient mixture, rinse gastrostomy tub</a:t>
            </a:r>
            <a:r>
              <a:rPr lang="ru-RU" altLang="ru-RU" sz="2000" dirty="0" smtClean="0">
                <a:latin typeface="Times New Roman" panose="02020603050405020304" pitchFamily="18" charset="0"/>
                <a:cs typeface="Times New Roman" panose="02020603050405020304" pitchFamily="18" charset="0"/>
              </a:rPr>
              <a:t>e</a:t>
            </a:r>
            <a:r>
              <a:rPr lang="en-US" altLang="ru-RU" sz="2000" dirty="0" smtClean="0">
                <a:latin typeface="Times New Roman" panose="02020603050405020304" pitchFamily="18" charset="0"/>
                <a:cs typeface="Times New Roman" panose="02020603050405020304" pitchFamily="18" charset="0"/>
              </a:rPr>
              <a:t> with boiled water</a:t>
            </a:r>
            <a:r>
              <a:rPr lang="ru-RU" altLang="ru-RU" sz="2000" dirty="0" smtClean="0">
                <a:latin typeface="Times New Roman" panose="02020603050405020304" pitchFamily="18" charset="0"/>
                <a:cs typeface="Times New Roman" panose="02020603050405020304" pitchFamily="18" charset="0"/>
              </a:rPr>
              <a:t>:</a:t>
            </a:r>
            <a:r>
              <a:rPr lang="en-US" altLang="ru-RU" sz="2000" dirty="0" smtClean="0">
                <a:latin typeface="Times New Roman" panose="02020603050405020304" pitchFamily="18" charset="0"/>
                <a:cs typeface="Times New Roman" panose="02020603050405020304" pitchFamily="18" charset="0"/>
              </a:rPr>
              <a:t> Fill the syringe with boiled water (100 ml). Connect the syringe to the tub</a:t>
            </a:r>
            <a:r>
              <a:rPr lang="ru-RU" altLang="ru-RU" sz="2000" dirty="0" smtClean="0">
                <a:latin typeface="Times New Roman" panose="02020603050405020304" pitchFamily="18" charset="0"/>
                <a:cs typeface="Times New Roman" panose="02020603050405020304" pitchFamily="18" charset="0"/>
              </a:rPr>
              <a:t>e</a:t>
            </a:r>
            <a:r>
              <a:rPr lang="en-US" altLang="ru-RU" sz="2000" dirty="0" smtClean="0">
                <a:latin typeface="Times New Roman" panose="02020603050405020304" pitchFamily="18" charset="0"/>
                <a:cs typeface="Times New Roman" panose="02020603050405020304" pitchFamily="18" charset="0"/>
              </a:rPr>
              <a:t>, slowly introduce the liquid into the tub</a:t>
            </a:r>
            <a:r>
              <a:rPr lang="ru-RU" altLang="ru-RU" sz="2000" dirty="0" smtClean="0">
                <a:latin typeface="Times New Roman" panose="02020603050405020304" pitchFamily="18" charset="0"/>
                <a:cs typeface="Times New Roman" panose="02020603050405020304" pitchFamily="18" charset="0"/>
              </a:rPr>
              <a:t>e</a:t>
            </a:r>
            <a:r>
              <a:rPr lang="en-US" altLang="ru-RU" sz="2000" dirty="0" smtClean="0">
                <a:latin typeface="Times New Roman" panose="02020603050405020304" pitchFamily="18" charset="0"/>
                <a:cs typeface="Times New Roman" panose="02020603050405020304" pitchFamily="18" charset="0"/>
              </a:rPr>
              <a:t>. </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10. Disconnect the syringe, cover the foramen of the tube with a sterile </a:t>
            </a:r>
            <a:r>
              <a:rPr lang="ru-RU" altLang="ru-RU" sz="2000" dirty="0" smtClean="0">
                <a:latin typeface="Times New Roman" panose="02020603050405020304" pitchFamily="18" charset="0"/>
                <a:cs typeface="Times New Roman" panose="02020603050405020304" pitchFamily="18" charset="0"/>
              </a:rPr>
              <a:t>n</a:t>
            </a:r>
            <a:r>
              <a:rPr lang="en-US" altLang="ru-RU" sz="2000" dirty="0" err="1" smtClean="0">
                <a:latin typeface="Times New Roman" panose="02020603050405020304" pitchFamily="18" charset="0"/>
                <a:cs typeface="Times New Roman" panose="02020603050405020304" pitchFamily="18" charset="0"/>
              </a:rPr>
              <a:t>apkin</a:t>
            </a:r>
            <a:r>
              <a:rPr lang="en-US" altLang="ru-RU" sz="2000" dirty="0" smtClean="0">
                <a:latin typeface="Times New Roman" panose="02020603050405020304" pitchFamily="18" charset="0"/>
                <a:cs typeface="Times New Roman" panose="02020603050405020304" pitchFamily="18" charset="0"/>
              </a:rPr>
              <a:t>, apply a lid (</a:t>
            </a:r>
            <a:r>
              <a:rPr lang="ru-RU" altLang="ru-RU" sz="2000" dirty="0" smtClean="0">
                <a:latin typeface="Times New Roman" panose="02020603050405020304" pitchFamily="18" charset="0"/>
                <a:cs typeface="Times New Roman" panose="02020603050405020304" pitchFamily="18" charset="0"/>
              </a:rPr>
              <a:t>f</a:t>
            </a:r>
            <a:r>
              <a:rPr lang="en-US" altLang="ru-RU" sz="2000" dirty="0" err="1" smtClean="0">
                <a:latin typeface="Times New Roman" panose="02020603050405020304" pitchFamily="18" charset="0"/>
                <a:cs typeface="Times New Roman" panose="02020603050405020304" pitchFamily="18" charset="0"/>
              </a:rPr>
              <a:t>orceps</a:t>
            </a:r>
            <a:r>
              <a:rPr lang="en-US" altLang="ru-RU" sz="2000" dirty="0" smtClean="0">
                <a:latin typeface="Times New Roman" panose="02020603050405020304" pitchFamily="18" charset="0"/>
                <a:cs typeface="Times New Roman" panose="02020603050405020304" pitchFamily="18" charset="0"/>
              </a:rPr>
              <a:t>).</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11. </a:t>
            </a:r>
            <a:r>
              <a:rPr lang="ru-RU" altLang="ru-RU" sz="2000" dirty="0" smtClean="0">
                <a:latin typeface="Times New Roman" panose="02020603050405020304" pitchFamily="18" charset="0"/>
                <a:cs typeface="Times New Roman" panose="02020603050405020304" pitchFamily="18" charset="0"/>
              </a:rPr>
              <a:t>C</a:t>
            </a:r>
            <a:r>
              <a:rPr lang="en-US" altLang="ru-RU" sz="2000" dirty="0" err="1" smtClean="0">
                <a:latin typeface="Times New Roman" panose="02020603050405020304" pitchFamily="18" charset="0"/>
                <a:cs typeface="Times New Roman" panose="02020603050405020304" pitchFamily="18" charset="0"/>
              </a:rPr>
              <a:t>onduct</a:t>
            </a:r>
            <a:r>
              <a:rPr lang="en-US" altLang="ru-RU" sz="2000" dirty="0" smtClean="0">
                <a:latin typeface="Times New Roman" panose="02020603050405020304" pitchFamily="18" charset="0"/>
                <a:cs typeface="Times New Roman" panose="02020603050405020304" pitchFamily="18" charset="0"/>
              </a:rPr>
              <a:t> toilet of gastrostomy: Wash skin with soap and water around the gastrostomy, dry </a:t>
            </a:r>
            <a:r>
              <a:rPr lang="ru-RU" altLang="ru-RU" sz="2000" dirty="0" smtClean="0">
                <a:latin typeface="Times New Roman" panose="02020603050405020304" pitchFamily="18" charset="0"/>
                <a:cs typeface="Times New Roman" panose="02020603050405020304" pitchFamily="18" charset="0"/>
              </a:rPr>
              <a:t>w</a:t>
            </a:r>
            <a:r>
              <a:rPr lang="en-US" altLang="ru-RU" sz="2000" dirty="0" err="1" smtClean="0">
                <a:latin typeface="Times New Roman" panose="02020603050405020304" pitchFamily="18" charset="0"/>
                <a:cs typeface="Times New Roman" panose="02020603050405020304" pitchFamily="18" charset="0"/>
              </a:rPr>
              <a:t>ith</a:t>
            </a:r>
            <a:r>
              <a:rPr lang="en-US" altLang="ru-RU" sz="2000" dirty="0" smtClean="0">
                <a:latin typeface="Times New Roman" panose="02020603050405020304" pitchFamily="18" charset="0"/>
                <a:cs typeface="Times New Roman" panose="02020603050405020304" pitchFamily="18" charset="0"/>
              </a:rPr>
              <a:t> napkin, apply a layer of ointment or paste, apply a sterile </a:t>
            </a:r>
            <a:r>
              <a:rPr lang="ru-RU" altLang="ru-RU" sz="2000" dirty="0" smtClean="0">
                <a:latin typeface="Times New Roman" panose="02020603050405020304" pitchFamily="18" charset="0"/>
                <a:cs typeface="Times New Roman" panose="02020603050405020304" pitchFamily="18" charset="0"/>
              </a:rPr>
              <a:t>n</a:t>
            </a:r>
            <a:r>
              <a:rPr lang="en-US" altLang="ru-RU" sz="2000" dirty="0" err="1" smtClean="0">
                <a:latin typeface="Times New Roman" panose="02020603050405020304" pitchFamily="18" charset="0"/>
                <a:cs typeface="Times New Roman" panose="02020603050405020304" pitchFamily="18" charset="0"/>
              </a:rPr>
              <a:t>apkin</a:t>
            </a:r>
            <a:r>
              <a:rPr lang="en-US" altLang="ru-RU" sz="2000" dirty="0" smtClean="0">
                <a:latin typeface="Times New Roman" panose="02020603050405020304" pitchFamily="18" charset="0"/>
                <a:cs typeface="Times New Roman" panose="02020603050405020304" pitchFamily="18" charset="0"/>
              </a:rPr>
              <a:t> around the gastrostomy tube.</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None/>
            </a:pPr>
            <a:r>
              <a:rPr lang="en-US" altLang="ru-RU" sz="2000" dirty="0" smtClean="0">
                <a:latin typeface="Times New Roman" panose="02020603050405020304" pitchFamily="18" charset="0"/>
                <a:cs typeface="Times New Roman" panose="02020603050405020304" pitchFamily="18" charset="0"/>
              </a:rPr>
              <a:t>12.</a:t>
            </a:r>
            <a:r>
              <a:rPr lang="ru-RU" altLang="ru-RU" sz="2000" dirty="0" smtClean="0">
                <a:latin typeface="Times New Roman" panose="02020603050405020304" pitchFamily="18" charset="0"/>
                <a:cs typeface="Times New Roman" panose="02020603050405020304" pitchFamily="18" charset="0"/>
              </a:rPr>
              <a:t> </a:t>
            </a:r>
            <a:r>
              <a:rPr lang="en-US" altLang="ru-RU" sz="2000" dirty="0" smtClean="0">
                <a:latin typeface="Times New Roman" panose="02020603050405020304" pitchFamily="18" charset="0"/>
                <a:cs typeface="Times New Roman" panose="02020603050405020304" pitchFamily="18" charset="0"/>
              </a:rPr>
              <a:t> Remove gloves, wash hands.</a:t>
            </a:r>
            <a:endParaRPr lang="ru-RU" altLang="ru-RU" sz="2000" dirty="0" smtClean="0">
              <a:latin typeface="Times New Roman" panose="02020603050405020304" pitchFamily="18" charset="0"/>
              <a:cs typeface="Times New Roman" panose="02020603050405020304" pitchFamily="18" charset="0"/>
            </a:endParaRPr>
          </a:p>
          <a:p>
            <a:pPr>
              <a:lnSpc>
                <a:spcPct val="120000"/>
              </a:lnSpc>
              <a:spcBef>
                <a:spcPts val="0"/>
              </a:spcBef>
              <a:buFontTx/>
              <a:buAutoNum type="arabicPeriod"/>
            </a:pPr>
            <a:endParaRPr lang="ru-RU" altLang="ru-RU" sz="2000" dirty="0">
              <a:latin typeface="Times New Roman" panose="02020603050405020304" pitchFamily="18" charset="0"/>
              <a:cs typeface="Times New Roman" panose="02020603050405020304" pitchFamily="18" charset="0"/>
            </a:endParaRPr>
          </a:p>
          <a:p>
            <a:pPr>
              <a:buFontTx/>
              <a:buAutoNum type="arabicPeriod"/>
            </a:pPr>
            <a:endParaRPr lang="ru-RU" altLang="ru-RU" sz="20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2961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altLang="ru-RU" b="1" dirty="0" smtClean="0">
                <a:latin typeface="Times New Roman" panose="02020603050405020304" pitchFamily="18" charset="0"/>
                <a:cs typeface="Times New Roman" panose="02020603050405020304" pitchFamily="18" charset="0"/>
              </a:rPr>
              <a:t>Characteristics of </a:t>
            </a:r>
            <a:r>
              <a:rPr lang="ru-RU" altLang="ru-RU" b="1" dirty="0" err="1" smtClean="0">
                <a:latin typeface="Times New Roman" panose="02020603050405020304" pitchFamily="18" charset="0"/>
                <a:cs typeface="Times New Roman" panose="02020603050405020304" pitchFamily="18" charset="0"/>
              </a:rPr>
              <a:t>m</a:t>
            </a:r>
            <a:r>
              <a:rPr lang="en-US" altLang="ru-RU" b="1" dirty="0" err="1" smtClean="0">
                <a:latin typeface="Times New Roman" panose="02020603050405020304" pitchFamily="18" charset="0"/>
                <a:cs typeface="Times New Roman" panose="02020603050405020304" pitchFamily="18" charset="0"/>
              </a:rPr>
              <a:t>edical</a:t>
            </a:r>
            <a:r>
              <a:rPr lang="en-US" altLang="ru-RU" b="1" dirty="0" smtClean="0">
                <a:latin typeface="Times New Roman" panose="02020603050405020304" pitchFamily="18" charset="0"/>
                <a:cs typeface="Times New Roman" panose="02020603050405020304" pitchFamily="18" charset="0"/>
              </a:rPr>
              <a:t> diet </a:t>
            </a:r>
            <a:br>
              <a:rPr lang="en-US" altLang="ru-RU" b="1" dirty="0" smtClean="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266700" y="1226636"/>
            <a:ext cx="5507773" cy="5326564"/>
          </a:xfrm>
          <a:solidFill>
            <a:schemeClr val="accent2">
              <a:lumMod val="20000"/>
              <a:lumOff val="80000"/>
            </a:schemeClr>
          </a:solidFill>
        </p:spPr>
        <p:txBody>
          <a:bodyPr>
            <a:normAutofit fontScale="77500" lnSpcReduction="20000"/>
          </a:bodyPr>
          <a:lstStyle/>
          <a:p>
            <a:pPr marL="0" indent="0">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Diet N 1</a:t>
            </a:r>
          </a:p>
          <a:p>
            <a:pPr marL="0" indent="0">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Indications: </a:t>
            </a:r>
            <a:r>
              <a:rPr lang="en-US" dirty="0" smtClean="0">
                <a:latin typeface="Times New Roman" panose="02020603050405020304" pitchFamily="18" charset="0"/>
                <a:cs typeface="Times New Roman" panose="02020603050405020304" pitchFamily="18" charset="0"/>
              </a:rPr>
              <a:t>diseases of the stomach with increased secretion of gastric juice (gastric ulcer and duodenal ulcer)</a:t>
            </a:r>
          </a:p>
          <a:p>
            <a:pPr marL="0" indent="0">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Purpose:</a:t>
            </a:r>
            <a:r>
              <a:rPr lang="en-US" dirty="0" smtClean="0">
                <a:latin typeface="Times New Roman" panose="02020603050405020304" pitchFamily="18" charset="0"/>
                <a:cs typeface="Times New Roman" panose="02020603050405020304" pitchFamily="18" charset="0"/>
              </a:rPr>
              <a:t> Chemical, mechanical and thermal sparing the gastrointestinal tract with good nutrition,</a:t>
            </a:r>
            <a:r>
              <a:rPr lang="en-US" altLang="ru-RU" dirty="0" smtClean="0">
                <a:latin typeface="Times New Roman" panose="02020603050405020304" pitchFamily="18" charset="0"/>
                <a:cs typeface="Times New Roman" panose="02020603050405020304" pitchFamily="18" charset="0"/>
              </a:rPr>
              <a:t> limit</a:t>
            </a:r>
            <a:r>
              <a:rPr lang="ru-RU" altLang="ru-RU" dirty="0" smtClean="0">
                <a:latin typeface="Times New Roman" panose="02020603050405020304" pitchFamily="18" charset="0"/>
                <a:cs typeface="Times New Roman" panose="02020603050405020304" pitchFamily="18" charset="0"/>
              </a:rPr>
              <a:t>a</a:t>
            </a:r>
            <a:r>
              <a:rPr lang="en-US" altLang="ru-RU" dirty="0" err="1" smtClean="0">
                <a:latin typeface="Times New Roman" panose="02020603050405020304" pitchFamily="18" charset="0"/>
                <a:cs typeface="Times New Roman" panose="02020603050405020304" pitchFamily="18" charset="0"/>
              </a:rPr>
              <a:t>tion</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of stimulation of secretion, gastric mucosal irritants</a:t>
            </a:r>
            <a:r>
              <a:rPr lang="ru-RU" alt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reduction of inflammation, improvement of healing of ulcers.</a:t>
            </a:r>
          </a:p>
          <a:p>
            <a:pPr marL="0" indent="0">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General characteristics:</a:t>
            </a:r>
            <a:r>
              <a:rPr lang="ru-RU"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Food </a:t>
            </a:r>
            <a:r>
              <a:rPr lang="en-US" altLang="ru-RU" dirty="0">
                <a:latin typeface="Times New Roman" panose="02020603050405020304" pitchFamily="18" charset="0"/>
                <a:cs typeface="Times New Roman" panose="02020603050405020304" pitchFamily="18" charset="0"/>
              </a:rPr>
              <a:t>is prepared mashed, boiled in water or by </a:t>
            </a:r>
            <a:r>
              <a:rPr lang="en-US" altLang="ru-RU" dirty="0" smtClean="0">
                <a:latin typeface="Times New Roman" panose="02020603050405020304" pitchFamily="18" charset="0"/>
                <a:cs typeface="Times New Roman" panose="02020603050405020304" pitchFamily="18" charset="0"/>
              </a:rPr>
              <a:t>steam</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Bland diet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Eating</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5 - 6 times a day.</a:t>
            </a:r>
            <a:endParaRPr lang="ru-RU" altLang="ru-RU" dirty="0" smtClean="0">
              <a:latin typeface="Times New Roman" panose="02020603050405020304" pitchFamily="18" charset="0"/>
              <a:cs typeface="Times New Roman" panose="02020603050405020304" pitchFamily="18" charset="0"/>
            </a:endParaRPr>
          </a:p>
          <a:p>
            <a:pPr marL="0" indent="0">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very hot and cold dishes</a:t>
            </a:r>
            <a:r>
              <a:rPr lang="en-US" altLang="ru-RU" dirty="0" smtClean="0">
                <a:latin typeface="Times New Roman" panose="02020603050405020304" pitchFamily="18" charset="0"/>
                <a:cs typeface="Times New Roman" panose="02020603050405020304" pitchFamily="18" charset="0"/>
              </a:rPr>
              <a:t>, all spicy and fried foods</a:t>
            </a:r>
            <a:r>
              <a:rPr lang="ru-RU" altLang="ru-RU" dirty="0" smtClean="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a:xfrm>
            <a:off x="6172200" y="1271240"/>
            <a:ext cx="5715000" cy="5320060"/>
          </a:xfrm>
          <a:solidFill>
            <a:schemeClr val="accent2">
              <a:lumMod val="20000"/>
              <a:lumOff val="80000"/>
            </a:schemeClr>
          </a:solidFill>
        </p:spPr>
        <p:txBody>
          <a:bodyPr>
            <a:normAutofit fontScale="77500" lnSpcReduction="20000"/>
          </a:bodyPr>
          <a:lstStyle/>
          <a:p>
            <a:pPr marL="0" indent="0">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Diet N 2</a:t>
            </a:r>
          </a:p>
          <a:p>
            <a:pPr marL="0" indent="0">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Indications: </a:t>
            </a:r>
            <a:r>
              <a:rPr lang="en-US" dirty="0" smtClean="0">
                <a:latin typeface="Times New Roman" panose="02020603050405020304" pitchFamily="18" charset="0"/>
                <a:cs typeface="Times New Roman" panose="02020603050405020304" pitchFamily="18" charset="0"/>
              </a:rPr>
              <a:t>chronic gastritis with insufficient secretion of gastric juice, enteritis and colitis in the recovery period</a:t>
            </a:r>
            <a:r>
              <a:rPr lang="ru-RU" dirty="0" smtClean="0">
                <a:latin typeface="Times New Roman" panose="02020603050405020304" pitchFamily="18" charset="0"/>
                <a:cs typeface="Times New Roman" panose="02020603050405020304" pitchFamily="18" charset="0"/>
              </a:rPr>
              <a:t>.</a:t>
            </a:r>
          </a:p>
          <a:p>
            <a:pPr marL="0" indent="0">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Purpose:</a:t>
            </a:r>
            <a:r>
              <a:rPr lang="en-US" dirty="0" smtClean="0">
                <a:latin typeface="Times New Roman" panose="02020603050405020304" pitchFamily="18" charset="0"/>
                <a:cs typeface="Times New Roman" panose="02020603050405020304" pitchFamily="18" charset="0"/>
              </a:rPr>
              <a:t> stimulate the </a:t>
            </a:r>
            <a:r>
              <a:rPr lang="en-US" dirty="0" err="1" smtClean="0">
                <a:latin typeface="Times New Roman" panose="02020603050405020304" pitchFamily="18" charset="0"/>
                <a:cs typeface="Times New Roman" panose="02020603050405020304" pitchFamily="18" charset="0"/>
              </a:rPr>
              <a:t>secretory</a:t>
            </a:r>
            <a:r>
              <a:rPr lang="en-US" dirty="0" smtClean="0">
                <a:latin typeface="Times New Roman" panose="02020603050405020304" pitchFamily="18" charset="0"/>
                <a:cs typeface="Times New Roman" panose="02020603050405020304" pitchFamily="18" charset="0"/>
              </a:rPr>
              <a:t> function of the stomach, normalize motor function of the stomach and intestines, decrease putrefactive and fermentation processes in the gastrointestinal tract.</a:t>
            </a:r>
          </a:p>
          <a:p>
            <a:pPr marL="0" indent="0">
              <a:lnSpc>
                <a:spcPct val="120000"/>
              </a:lnSpc>
              <a:spcBef>
                <a:spcPts val="300"/>
              </a:spcBef>
              <a:buNone/>
            </a:pPr>
            <a:r>
              <a:rPr lang="en-US" altLang="ru-RU" b="1" dirty="0">
                <a:latin typeface="Times New Roman" panose="02020603050405020304" pitchFamily="18" charset="0"/>
                <a:cs typeface="Times New Roman" panose="02020603050405020304" pitchFamily="18" charset="0"/>
              </a:rPr>
              <a:t>General </a:t>
            </a:r>
            <a:r>
              <a:rPr lang="en-US" altLang="ru-RU" b="1" dirty="0" smtClean="0">
                <a:latin typeface="Times New Roman" panose="02020603050405020304" pitchFamily="18" charset="0"/>
                <a:cs typeface="Times New Roman" panose="02020603050405020304" pitchFamily="18" charset="0"/>
              </a:rPr>
              <a:t>characteristics</a:t>
            </a:r>
            <a:r>
              <a:rPr lang="en-US" altLang="ru-RU" dirty="0" smtClean="0">
                <a:latin typeface="Times New Roman" panose="02020603050405020304" pitchFamily="18" charset="0"/>
                <a:cs typeface="Times New Roman" panose="02020603050405020304" pitchFamily="18" charset="0"/>
              </a:rPr>
              <a:t>: Bland diet</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Eating</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4 - 5 times a day in small portions.</a:t>
            </a:r>
          </a:p>
          <a:p>
            <a:pPr marL="0" indent="0">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foodstuff</a:t>
            </a:r>
            <a:r>
              <a:rPr lang="en-US" altLang="ru-RU" b="1" dirty="0" smtClean="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that irritate the mucous membrane and hard to digest, very cold and hot </a:t>
            </a:r>
            <a:r>
              <a:rPr lang="en-US" altLang="ru-RU" dirty="0" smtClean="0">
                <a:latin typeface="Times New Roman" panose="02020603050405020304" pitchFamily="18" charset="0"/>
                <a:cs typeface="Times New Roman" panose="02020603050405020304" pitchFamily="18" charset="0"/>
              </a:rPr>
              <a:t>meals</a:t>
            </a:r>
            <a:r>
              <a:rPr lang="ru-RU" altLang="ru-RU" dirty="0" smtClean="0">
                <a:latin typeface="Times New Roman" panose="02020603050405020304" pitchFamily="18" charset="0"/>
                <a:cs typeface="Times New Roman" panose="02020603050405020304" pitchFamily="18" charset="0"/>
              </a:rPr>
              <a:t>.</a:t>
            </a:r>
            <a:endParaRPr lang="ru-RU" altLang="ru-RU" sz="2400"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14300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850" y="356838"/>
            <a:ext cx="5695950" cy="6501161"/>
          </a:xfrm>
          <a:solidFill>
            <a:schemeClr val="accent2">
              <a:lumMod val="20000"/>
              <a:lumOff val="80000"/>
            </a:schemeClr>
          </a:solidFill>
        </p:spPr>
        <p:txBody>
          <a:bodyPr>
            <a:normAutofit fontScale="77500" lnSpcReduction="20000"/>
          </a:bodyPr>
          <a:lstStyle/>
          <a:p>
            <a:pPr marL="0" indent="0">
              <a:lnSpc>
                <a:spcPct val="120000"/>
              </a:lnSpc>
              <a:buNone/>
            </a:pPr>
            <a:r>
              <a:rPr lang="en-US" b="1" dirty="0" smtClean="0">
                <a:latin typeface="Times New Roman" panose="02020603050405020304" pitchFamily="18" charset="0"/>
                <a:cs typeface="Times New Roman" panose="02020603050405020304" pitchFamily="18" charset="0"/>
              </a:rPr>
              <a:t>Diet N 3</a:t>
            </a:r>
          </a:p>
          <a:p>
            <a:pPr marL="0" indent="0">
              <a:lnSpc>
                <a:spcPct val="120000"/>
              </a:lnSpc>
              <a:buNone/>
            </a:pPr>
            <a:r>
              <a:rPr lang="en-US" b="1" dirty="0" smtClean="0">
                <a:latin typeface="Times New Roman" panose="02020603050405020304" pitchFamily="18" charset="0"/>
                <a:cs typeface="Times New Roman" panose="02020603050405020304" pitchFamily="18" charset="0"/>
              </a:rPr>
              <a:t>Indications: </a:t>
            </a:r>
            <a:r>
              <a:rPr lang="en-US" dirty="0" smtClean="0">
                <a:latin typeface="Times New Roman" panose="02020603050405020304" pitchFamily="18" charset="0"/>
                <a:cs typeface="Times New Roman" panose="02020603050405020304" pitchFamily="18" charset="0"/>
              </a:rPr>
              <a:t>bowel disease with </a:t>
            </a:r>
            <a:r>
              <a:rPr lang="en-US" b="1" dirty="0" smtClean="0">
                <a:latin typeface="Times New Roman" panose="02020603050405020304" pitchFamily="18" charset="0"/>
                <a:cs typeface="Times New Roman" panose="02020603050405020304" pitchFamily="18" charset="0"/>
              </a:rPr>
              <a:t>constipation</a:t>
            </a:r>
          </a:p>
          <a:p>
            <a:pPr marL="0" indent="0">
              <a:lnSpc>
                <a:spcPct val="120000"/>
              </a:lnSpc>
              <a:buNone/>
            </a:pPr>
            <a:r>
              <a:rPr lang="en-US" b="1" dirty="0" smtClean="0">
                <a:latin typeface="Times New Roman" panose="02020603050405020304" pitchFamily="18" charset="0"/>
                <a:cs typeface="Times New Roman" panose="02020603050405020304" pitchFamily="18" charset="0"/>
              </a:rPr>
              <a:t>Purpose:</a:t>
            </a:r>
            <a:r>
              <a:rPr lang="en-US"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stimulate peristalsis and defecation </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bowel movements</a:t>
            </a:r>
            <a:r>
              <a:rPr lang="ru-RU" altLang="ru-RU" dirty="0" smtClean="0">
                <a:latin typeface="Times New Roman" panose="02020603050405020304" pitchFamily="18" charset="0"/>
                <a:cs typeface="Times New Roman" panose="02020603050405020304" pitchFamily="18" charset="0"/>
              </a:rPr>
              <a:t>)</a:t>
            </a:r>
          </a:p>
          <a:p>
            <a:pPr marL="0" indent="0">
              <a:lnSpc>
                <a:spcPct val="120000"/>
              </a:lnSpc>
              <a:buNone/>
            </a:pPr>
            <a:r>
              <a:rPr lang="en-US" altLang="ru-RU" b="1" dirty="0" smtClean="0">
                <a:latin typeface="Times New Roman" panose="02020603050405020304" pitchFamily="18" charset="0"/>
                <a:cs typeface="Times New Roman" panose="02020603050405020304" pitchFamily="18" charset="0"/>
              </a:rPr>
              <a:t>General </a:t>
            </a:r>
            <a:r>
              <a:rPr lang="en-US" altLang="ru-RU" b="1" dirty="0">
                <a:latin typeface="Times New Roman" panose="02020603050405020304" pitchFamily="18" charset="0"/>
                <a:cs typeface="Times New Roman" panose="02020603050405020304" pitchFamily="18" charset="0"/>
              </a:rPr>
              <a:t>characteristics: </a:t>
            </a:r>
            <a:r>
              <a:rPr lang="en-US" altLang="ru-RU" dirty="0">
                <a:latin typeface="Times New Roman" panose="02020603050405020304" pitchFamily="18" charset="0"/>
                <a:cs typeface="Times New Roman" panose="02020603050405020304" pitchFamily="18" charset="0"/>
              </a:rPr>
              <a:t>physiologically complete diet with foods </a:t>
            </a:r>
            <a:r>
              <a:rPr lang="ru-RU" altLang="ru-RU" dirty="0">
                <a:latin typeface="Times New Roman" panose="02020603050405020304" pitchFamily="18" charset="0"/>
                <a:cs typeface="Times New Roman" panose="02020603050405020304" pitchFamily="18" charset="0"/>
              </a:rPr>
              <a:t>w</a:t>
            </a:r>
            <a:r>
              <a:rPr lang="en-US" altLang="ru-RU" dirty="0" err="1">
                <a:latin typeface="Times New Roman" panose="02020603050405020304" pitchFamily="18" charset="0"/>
                <a:cs typeface="Times New Roman" panose="02020603050405020304" pitchFamily="18" charset="0"/>
              </a:rPr>
              <a:t>hich</a:t>
            </a:r>
            <a:r>
              <a:rPr lang="en-US" altLang="ru-RU" dirty="0">
                <a:latin typeface="Times New Roman" panose="02020603050405020304" pitchFamily="18" charset="0"/>
                <a:cs typeface="Times New Roman" panose="02020603050405020304" pitchFamily="18" charset="0"/>
              </a:rPr>
              <a:t> intensify motor function and defecation</a:t>
            </a:r>
            <a:r>
              <a:rPr lang="ru-RU" altLang="ru-RU"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 food is not crushed, boiled or steamed, baked, vegetables and fruits (raw or cooked), </a:t>
            </a:r>
            <a:r>
              <a:rPr lang="en-US" altLang="ru-RU" dirty="0" smtClean="0">
                <a:latin typeface="Times New Roman" panose="02020603050405020304" pitchFamily="18" charset="0"/>
                <a:cs typeface="Times New Roman" panose="02020603050405020304" pitchFamily="18" charset="0"/>
              </a:rPr>
              <a:t>drinks </a:t>
            </a:r>
            <a:r>
              <a:rPr lang="en-US" altLang="ru-RU" dirty="0">
                <a:latin typeface="Times New Roman" panose="02020603050405020304" pitchFamily="18" charset="0"/>
                <a:cs typeface="Times New Roman" panose="02020603050405020304" pitchFamily="18" charset="0"/>
              </a:rPr>
              <a:t>at night – sour</a:t>
            </a:r>
            <a:r>
              <a:rPr lang="ru-RU" altLang="ru-RU"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milk products. </a:t>
            </a:r>
            <a:endParaRPr lang="en-US" altLang="ru-RU" dirty="0" smtClean="0">
              <a:latin typeface="Times New Roman" panose="02020603050405020304" pitchFamily="18" charset="0"/>
              <a:cs typeface="Times New Roman" panose="02020603050405020304" pitchFamily="18" charset="0"/>
            </a:endParaRPr>
          </a:p>
          <a:p>
            <a:pPr marL="0" indent="0">
              <a:lnSpc>
                <a:spcPct val="120000"/>
              </a:lnSpc>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foodstuff which </a:t>
            </a:r>
            <a:r>
              <a:rPr lang="en-US" altLang="ru-RU" dirty="0">
                <a:latin typeface="Times New Roman" panose="02020603050405020304" pitchFamily="18" charset="0"/>
                <a:cs typeface="Times New Roman" panose="02020603050405020304" pitchFamily="18" charset="0"/>
              </a:rPr>
              <a:t>intensify fermentation and putrefaction in the intestine, </a:t>
            </a:r>
            <a:r>
              <a:rPr lang="ru-RU" altLang="ru-RU" dirty="0" err="1">
                <a:latin typeface="Times New Roman" panose="02020603050405020304" pitchFamily="18" charset="0"/>
                <a:cs typeface="Times New Roman" panose="02020603050405020304" pitchFamily="18" charset="0"/>
              </a:rPr>
              <a:t>ea</a:t>
            </a:r>
            <a:r>
              <a:rPr lang="en-US" altLang="ru-RU" dirty="0">
                <a:latin typeface="Times New Roman" panose="02020603050405020304" pitchFamily="18" charset="0"/>
                <a:cs typeface="Times New Roman" panose="02020603050405020304" pitchFamily="18" charset="0"/>
              </a:rPr>
              <a:t>ting - 4 - 6 times a day.</a:t>
            </a:r>
            <a:endParaRPr lang="ru-RU" alt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272560" y="356838"/>
            <a:ext cx="5633689" cy="6501161"/>
          </a:xfrm>
          <a:solidFill>
            <a:schemeClr val="accent2">
              <a:lumMod val="20000"/>
              <a:lumOff val="80000"/>
            </a:schemeClr>
          </a:solidFill>
        </p:spPr>
        <p:txBody>
          <a:bodyPr>
            <a:normAutofit fontScale="77500" lnSpcReduction="20000"/>
          </a:bodyPr>
          <a:lstStyle/>
          <a:p>
            <a:pPr>
              <a:lnSpc>
                <a:spcPct val="120000"/>
              </a:lnSpc>
              <a:spcBef>
                <a:spcPct val="0"/>
              </a:spcBef>
              <a:buNone/>
            </a:pPr>
            <a:r>
              <a:rPr lang="en-US" b="1" dirty="0" smtClean="0">
                <a:latin typeface="Times New Roman" panose="02020603050405020304" pitchFamily="18" charset="0"/>
                <a:cs typeface="Times New Roman" panose="02020603050405020304" pitchFamily="18" charset="0"/>
              </a:rPr>
              <a:t>Diet N 4</a:t>
            </a:r>
          </a:p>
          <a:p>
            <a:pPr>
              <a:lnSpc>
                <a:spcPct val="120000"/>
              </a:lnSpc>
              <a:spcBef>
                <a:spcPct val="0"/>
              </a:spcBef>
              <a:buNone/>
            </a:pPr>
            <a:endParaRPr lang="en-US" altLang="ru-RU" b="1" dirty="0" smtClean="0">
              <a:latin typeface="Times New Roman" panose="02020603050405020304" pitchFamily="18" charset="0"/>
              <a:cs typeface="Times New Roman" panose="02020603050405020304" pitchFamily="18" charset="0"/>
            </a:endParaRPr>
          </a:p>
          <a:p>
            <a:pPr>
              <a:lnSpc>
                <a:spcPct val="120000"/>
              </a:lnSpc>
              <a:spcBef>
                <a:spcPct val="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b="1"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acute </a:t>
            </a:r>
            <a:r>
              <a:rPr lang="ru-RU" altLang="ru-RU" dirty="0" err="1">
                <a:latin typeface="Times New Roman" panose="02020603050405020304" pitchFamily="18" charset="0"/>
                <a:cs typeface="Times New Roman" panose="02020603050405020304" pitchFamily="18" charset="0"/>
              </a:rPr>
              <a:t>di</a:t>
            </a:r>
            <a:r>
              <a:rPr lang="en-US" altLang="ru-RU" dirty="0" err="1">
                <a:latin typeface="Times New Roman" panose="02020603050405020304" pitchFamily="18" charset="0"/>
                <a:cs typeface="Times New Roman" panose="02020603050405020304" pitchFamily="18" charset="0"/>
              </a:rPr>
              <a:t>seases</a:t>
            </a:r>
            <a:r>
              <a:rPr lang="en-US" altLang="ru-RU" dirty="0">
                <a:latin typeface="Times New Roman" panose="02020603050405020304" pitchFamily="18" charset="0"/>
                <a:cs typeface="Times New Roman" panose="02020603050405020304" pitchFamily="18" charset="0"/>
              </a:rPr>
              <a:t> and </a:t>
            </a:r>
            <a:r>
              <a:rPr lang="en-US" altLang="ru-RU" dirty="0" err="1">
                <a:latin typeface="Times New Roman" panose="02020603050405020304" pitchFamily="18" charset="0"/>
                <a:cs typeface="Times New Roman" panose="02020603050405020304" pitchFamily="18" charset="0"/>
              </a:rPr>
              <a:t>exacer</a:t>
            </a:r>
            <a:r>
              <a:rPr lang="ru-RU" altLang="ru-RU" dirty="0">
                <a:latin typeface="Times New Roman" panose="02020603050405020304" pitchFamily="18" charset="0"/>
                <a:cs typeface="Times New Roman" panose="02020603050405020304" pitchFamily="18" charset="0"/>
              </a:rPr>
              <a:t>b</a:t>
            </a:r>
            <a:r>
              <a:rPr lang="en-US" altLang="ru-RU" dirty="0" err="1">
                <a:latin typeface="Times New Roman" panose="02020603050405020304" pitchFamily="18" charset="0"/>
                <a:cs typeface="Times New Roman" panose="02020603050405020304" pitchFamily="18" charset="0"/>
              </a:rPr>
              <a:t>ation</a:t>
            </a:r>
            <a:r>
              <a:rPr lang="en-US" altLang="ru-RU" dirty="0">
                <a:latin typeface="Times New Roman" panose="02020603050405020304" pitchFamily="18" charset="0"/>
                <a:cs typeface="Times New Roman" panose="02020603050405020304" pitchFamily="18" charset="0"/>
              </a:rPr>
              <a:t> of chronic intestinal diseases with </a:t>
            </a:r>
            <a:r>
              <a:rPr lang="ru-RU" altLang="ru-RU" dirty="0">
                <a:latin typeface="Times New Roman" panose="02020603050405020304" pitchFamily="18" charset="0"/>
                <a:cs typeface="Times New Roman" panose="02020603050405020304" pitchFamily="18" charset="0"/>
              </a:rPr>
              <a:t>f</a:t>
            </a:r>
            <a:r>
              <a:rPr lang="en-US" altLang="ru-RU" dirty="0" err="1">
                <a:latin typeface="Times New Roman" panose="02020603050405020304" pitchFamily="18" charset="0"/>
                <a:cs typeface="Times New Roman" panose="02020603050405020304" pitchFamily="18" charset="0"/>
              </a:rPr>
              <a:t>requent</a:t>
            </a:r>
            <a:r>
              <a:rPr lang="en-US" altLang="ru-RU" dirty="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diarrhea</a:t>
            </a:r>
          </a:p>
          <a:p>
            <a:pPr>
              <a:lnSpc>
                <a:spcPct val="120000"/>
              </a:lnSpc>
              <a:spcBef>
                <a:spcPct val="0"/>
              </a:spcBef>
              <a:buNone/>
            </a:pPr>
            <a:endParaRPr lang="ru-RU" altLang="ru-RU" dirty="0">
              <a:latin typeface="Times New Roman" panose="02020603050405020304" pitchFamily="18" charset="0"/>
              <a:cs typeface="Times New Roman" panose="02020603050405020304" pitchFamily="18" charset="0"/>
            </a:endParaRPr>
          </a:p>
          <a:p>
            <a:pPr>
              <a:lnSpc>
                <a:spcPct val="120000"/>
              </a:lnSpc>
              <a:spcBef>
                <a:spcPct val="0"/>
              </a:spcBef>
              <a:buNone/>
            </a:pPr>
            <a:r>
              <a:rPr lang="en-US" b="1" dirty="0" smtClean="0">
                <a:latin typeface="Times New Roman" panose="02020603050405020304" pitchFamily="18" charset="0"/>
                <a:cs typeface="Times New Roman" panose="02020603050405020304" pitchFamily="18" charset="0"/>
              </a:rPr>
              <a:t>Purpose:</a:t>
            </a:r>
            <a:r>
              <a:rPr lang="en-US"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reduce inflammation and fermentation in the intestine</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ct val="0"/>
              </a:spcBef>
              <a:buNone/>
            </a:pPr>
            <a:r>
              <a:rPr lang="en-US" altLang="ru-RU" b="1" dirty="0" smtClean="0">
                <a:latin typeface="Times New Roman" panose="02020603050405020304" pitchFamily="18" charset="0"/>
                <a:cs typeface="Times New Roman" panose="02020603050405020304" pitchFamily="18" charset="0"/>
              </a:rPr>
              <a:t>General </a:t>
            </a:r>
            <a:r>
              <a:rPr lang="en-US" altLang="ru-RU" b="1" dirty="0">
                <a:latin typeface="Times New Roman" panose="02020603050405020304" pitchFamily="18" charset="0"/>
                <a:cs typeface="Times New Roman" panose="02020603050405020304" pitchFamily="18" charset="0"/>
              </a:rPr>
              <a:t>characteristic</a:t>
            </a:r>
            <a:r>
              <a:rPr lang="ru-RU" altLang="ru-RU" b="1" dirty="0">
                <a:latin typeface="Times New Roman" panose="02020603050405020304" pitchFamily="18" charset="0"/>
                <a:cs typeface="Times New Roman" panose="02020603050405020304" pitchFamily="18" charset="0"/>
              </a:rPr>
              <a:t>s</a:t>
            </a:r>
            <a:r>
              <a:rPr lang="en-US" altLang="ru-RU" dirty="0" smtClean="0">
                <a:latin typeface="Times New Roman" panose="02020603050405020304" pitchFamily="18" charset="0"/>
                <a:cs typeface="Times New Roman" panose="02020603050405020304" pitchFamily="18" charset="0"/>
              </a:rPr>
              <a:t>: Bland diet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Significant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mechanical, chemical, thermal s</a:t>
            </a:r>
            <a:r>
              <a:rPr lang="ru-RU" altLang="ru-RU" dirty="0">
                <a:latin typeface="Times New Roman" panose="02020603050405020304" pitchFamily="18" charset="0"/>
                <a:cs typeface="Times New Roman" panose="02020603050405020304" pitchFamily="18" charset="0"/>
              </a:rPr>
              <a:t>p</a:t>
            </a:r>
            <a:r>
              <a:rPr lang="en-US" altLang="ru-RU" dirty="0" err="1">
                <a:latin typeface="Times New Roman" panose="02020603050405020304" pitchFamily="18" charset="0"/>
                <a:cs typeface="Times New Roman" panose="02020603050405020304" pitchFamily="18" charset="0"/>
              </a:rPr>
              <a:t>aring</a:t>
            </a:r>
            <a:r>
              <a:rPr lang="en-US" altLang="ru-RU" dirty="0">
                <a:latin typeface="Times New Roman" panose="02020603050405020304" pitchFamily="18" charset="0"/>
                <a:cs typeface="Times New Roman" panose="02020603050405020304" pitchFamily="18" charset="0"/>
              </a:rPr>
              <a:t> of gastrointestinal tract, prepared liquid, semi-liquid, pureed meals, cooked in water or </a:t>
            </a:r>
            <a:r>
              <a:rPr lang="en-US" altLang="ru-RU" dirty="0" smtClean="0">
                <a:latin typeface="Times New Roman" panose="02020603050405020304" pitchFamily="18" charset="0"/>
                <a:cs typeface="Times New Roman" panose="02020603050405020304" pitchFamily="18" charset="0"/>
              </a:rPr>
              <a:t>steamed.</a:t>
            </a:r>
          </a:p>
          <a:p>
            <a:pPr>
              <a:lnSpc>
                <a:spcPct val="120000"/>
              </a:lnSpc>
              <a:spcBef>
                <a:spcPct val="0"/>
              </a:spcBef>
              <a:buNone/>
            </a:pP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Recommended </a:t>
            </a:r>
            <a:r>
              <a:rPr lang="en-US" altLang="ru-RU" dirty="0" err="1" smtClean="0">
                <a:latin typeface="Times New Roman" panose="02020603050405020304" pitchFamily="18" charset="0"/>
                <a:cs typeface="Times New Roman" panose="02020603050405020304" pitchFamily="18" charset="0"/>
              </a:rPr>
              <a:t>plent</a:t>
            </a:r>
            <a:r>
              <a:rPr lang="ru-RU" altLang="ru-RU" dirty="0" err="1" smtClean="0">
                <a:latin typeface="Times New Roman" panose="02020603050405020304" pitchFamily="18" charset="0"/>
                <a:cs typeface="Times New Roman" panose="02020603050405020304" pitchFamily="18" charset="0"/>
              </a:rPr>
              <a:t>i</a:t>
            </a:r>
            <a:r>
              <a:rPr lang="en-US" altLang="ru-RU" dirty="0" err="1" smtClean="0">
                <a:latin typeface="Times New Roman" panose="02020603050405020304" pitchFamily="18" charset="0"/>
                <a:cs typeface="Times New Roman" panose="02020603050405020304" pitchFamily="18" charset="0"/>
              </a:rPr>
              <a:t>ful</a:t>
            </a:r>
            <a:r>
              <a:rPr lang="en-US" altLang="ru-RU" dirty="0" smtClean="0">
                <a:latin typeface="Times New Roman" panose="02020603050405020304" pitchFamily="18" charset="0"/>
                <a:cs typeface="Times New Roman" panose="02020603050405020304" pitchFamily="18" charset="0"/>
              </a:rPr>
              <a:t> drink, </a:t>
            </a:r>
            <a:r>
              <a:rPr lang="ru-RU" altLang="ru-RU" dirty="0" err="1" smtClean="0">
                <a:latin typeface="Times New Roman" panose="02020603050405020304" pitchFamily="18" charset="0"/>
                <a:cs typeface="Times New Roman" panose="02020603050405020304" pitchFamily="18" charset="0"/>
              </a:rPr>
              <a:t>e</a:t>
            </a:r>
            <a:r>
              <a:rPr lang="en-US" altLang="ru-RU" dirty="0" err="1" smtClean="0">
                <a:latin typeface="Times New Roman" panose="02020603050405020304" pitchFamily="18" charset="0"/>
                <a:cs typeface="Times New Roman" panose="02020603050405020304" pitchFamily="18" charset="0"/>
              </a:rPr>
              <a:t>ating</a:t>
            </a:r>
            <a:r>
              <a:rPr lang="en-US" altLang="ru-RU" dirty="0" smtClean="0">
                <a:latin typeface="Times New Roman" panose="02020603050405020304" pitchFamily="18" charset="0"/>
                <a:cs typeface="Times New Roman" panose="02020603050405020304" pitchFamily="18" charset="0"/>
              </a:rPr>
              <a:t> 5 - 6 times a day in small portions.</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ct val="0"/>
              </a:spcBef>
              <a:buNone/>
            </a:pPr>
            <a:endParaRPr lang="en-US" altLang="ru-RU" dirty="0" smtClean="0">
              <a:latin typeface="Times New Roman" panose="02020603050405020304" pitchFamily="18" charset="0"/>
              <a:cs typeface="Times New Roman" panose="02020603050405020304" pitchFamily="18" charset="0"/>
            </a:endParaRPr>
          </a:p>
          <a:p>
            <a:pPr>
              <a:lnSpc>
                <a:spcPct val="120000"/>
              </a:lnSpc>
              <a:spcBef>
                <a:spcPct val="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products </a:t>
            </a:r>
            <a:r>
              <a:rPr lang="en-US" altLang="ru-RU" dirty="0">
                <a:latin typeface="Times New Roman" panose="02020603050405020304" pitchFamily="18" charset="0"/>
                <a:cs typeface="Times New Roman" panose="02020603050405020304" pitchFamily="18" charset="0"/>
              </a:rPr>
              <a:t>which intensify secretion of the digestive system, processes of fermentation and putrefaction in the intestine.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2913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42900" y="367990"/>
            <a:ext cx="5676900" cy="6490010"/>
          </a:xfrm>
          <a:solidFill>
            <a:schemeClr val="accent2">
              <a:lumMod val="20000"/>
              <a:lumOff val="80000"/>
            </a:schemeClr>
          </a:solidFill>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Diet N 5</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Indications: </a:t>
            </a:r>
            <a:r>
              <a:rPr lang="en-US" dirty="0" smtClean="0">
                <a:latin typeface="Times New Roman" panose="02020603050405020304" pitchFamily="18" charset="0"/>
                <a:cs typeface="Times New Roman" panose="02020603050405020304" pitchFamily="18" charset="0"/>
              </a:rPr>
              <a:t>liver disease (hepatitis, cirrhosis); gallbladder disease</a:t>
            </a:r>
          </a:p>
          <a:p>
            <a:pPr marL="0" indent="0">
              <a:buNone/>
            </a:pPr>
            <a:r>
              <a:rPr lang="en-US" b="1" dirty="0" smtClean="0">
                <a:latin typeface="Times New Roman" panose="02020603050405020304" pitchFamily="18" charset="0"/>
                <a:cs typeface="Times New Roman" panose="02020603050405020304" pitchFamily="18" charset="0"/>
              </a:rPr>
              <a:t>Purpose:</a:t>
            </a:r>
            <a:r>
              <a:rPr lang="en-US"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normalization of the liver and gall bladder</a:t>
            </a:r>
            <a:r>
              <a:rPr lang="ru-RU" altLang="ru-RU" dirty="0" smtClean="0">
                <a:latin typeface="Times New Roman" panose="02020603050405020304" pitchFamily="18" charset="0"/>
                <a:cs typeface="Times New Roman" panose="02020603050405020304" pitchFamily="18" charset="0"/>
              </a:rPr>
              <a:t>.</a:t>
            </a:r>
          </a:p>
          <a:p>
            <a:pPr marL="0" indent="0">
              <a:buNone/>
            </a:pPr>
            <a:r>
              <a:rPr lang="en-US" altLang="ru-RU" b="1" dirty="0" smtClean="0">
                <a:latin typeface="Times New Roman" panose="02020603050405020304" pitchFamily="18" charset="0"/>
                <a:cs typeface="Times New Roman" panose="02020603050405020304" pitchFamily="18" charset="0"/>
              </a:rPr>
              <a:t>General </a:t>
            </a:r>
            <a:r>
              <a:rPr lang="en-US" altLang="ru-RU" b="1" dirty="0">
                <a:latin typeface="Times New Roman" panose="02020603050405020304" pitchFamily="18" charset="0"/>
                <a:cs typeface="Times New Roman" panose="02020603050405020304" pitchFamily="18" charset="0"/>
              </a:rPr>
              <a:t>characteristics: </a:t>
            </a:r>
            <a:r>
              <a:rPr lang="en-US" altLang="ru-RU" dirty="0" smtClean="0">
                <a:latin typeface="Times New Roman" panose="02020603050405020304" pitchFamily="18" charset="0"/>
                <a:cs typeface="Times New Roman" panose="02020603050405020304" pitchFamily="18" charset="0"/>
              </a:rPr>
              <a:t>Bland diet</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S</a:t>
            </a:r>
            <a:r>
              <a:rPr lang="ru-RU" altLang="ru-RU" dirty="0" err="1" smtClean="0">
                <a:latin typeface="Times New Roman" panose="02020603050405020304" pitchFamily="18" charset="0"/>
                <a:cs typeface="Times New Roman" panose="02020603050405020304" pitchFamily="18" charset="0"/>
              </a:rPr>
              <a:t>m</a:t>
            </a:r>
            <a:r>
              <a:rPr lang="en-US" altLang="ru-RU" dirty="0" smtClean="0">
                <a:latin typeface="Times New Roman" panose="02020603050405020304" pitchFamily="18" charset="0"/>
                <a:cs typeface="Times New Roman" panose="02020603050405020304" pitchFamily="18" charset="0"/>
              </a:rPr>
              <a:t>all</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limitation </a:t>
            </a:r>
            <a:r>
              <a:rPr lang="en-US" altLang="ru-RU" dirty="0">
                <a:latin typeface="Times New Roman" panose="02020603050405020304" pitchFamily="18" charset="0"/>
                <a:cs typeface="Times New Roman" panose="02020603050405020304" pitchFamily="18" charset="0"/>
              </a:rPr>
              <a:t>of fats. It is recommended plenty of vegetables and fruits</a:t>
            </a:r>
            <a:r>
              <a:rPr lang="en-US" altLang="ru-RU" dirty="0" smtClean="0">
                <a:latin typeface="Times New Roman" panose="02020603050405020304" pitchFamily="18" charset="0"/>
                <a:cs typeface="Times New Roman" panose="02020603050405020304" pitchFamily="18" charset="0"/>
              </a:rPr>
              <a: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Dishes are boiled and baked and steamed </a:t>
            </a:r>
          </a:p>
          <a:p>
            <a:pPr marL="0" indent="0">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stimulants </a:t>
            </a:r>
            <a:r>
              <a:rPr lang="en-US" altLang="ru-RU" dirty="0">
                <a:latin typeface="Times New Roman" panose="02020603050405020304" pitchFamily="18" charset="0"/>
                <a:cs typeface="Times New Roman" panose="02020603050405020304" pitchFamily="18" charset="0"/>
              </a:rPr>
              <a:t>of secretion, </a:t>
            </a:r>
            <a:r>
              <a:rPr lang="en-US" altLang="ru-RU" dirty="0" smtClean="0">
                <a:latin typeface="Times New Roman" panose="02020603050405020304" pitchFamily="18" charset="0"/>
                <a:cs typeface="Times New Roman" panose="02020603050405020304" pitchFamily="18" charset="0"/>
              </a:rPr>
              <a:t>spice</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infusible </a:t>
            </a:r>
            <a:r>
              <a:rPr lang="en-US" altLang="ru-RU" dirty="0">
                <a:latin typeface="Times New Roman" panose="02020603050405020304" pitchFamily="18" charset="0"/>
                <a:cs typeface="Times New Roman" panose="02020603050405020304" pitchFamily="18" charset="0"/>
              </a:rPr>
              <a:t>fats, fried foods, foods rich in </a:t>
            </a:r>
            <a:r>
              <a:rPr lang="en-US" altLang="ru-RU" dirty="0" smtClean="0">
                <a:latin typeface="Times New Roman" panose="02020603050405020304" pitchFamily="18" charset="0"/>
                <a:cs typeface="Times New Roman" panose="02020603050405020304" pitchFamily="18" charset="0"/>
              </a:rPr>
              <a:t>cholesterol</a:t>
            </a:r>
            <a:r>
              <a:rPr lang="ru-RU" altLang="ru-RU" dirty="0" smtClean="0">
                <a:latin typeface="Times New Roman" panose="02020603050405020304" pitchFamily="18" charset="0"/>
                <a:cs typeface="Times New Roman" panose="02020603050405020304" pitchFamily="18" charset="0"/>
              </a:rPr>
              <a:t>.</a:t>
            </a:r>
            <a:endParaRPr lang="ru-RU" dirty="0"/>
          </a:p>
        </p:txBody>
      </p:sp>
      <p:sp>
        <p:nvSpPr>
          <p:cNvPr id="4" name="Объект 3"/>
          <p:cNvSpPr>
            <a:spLocks noGrp="1"/>
          </p:cNvSpPr>
          <p:nvPr>
            <p:ph sz="half" idx="2"/>
          </p:nvPr>
        </p:nvSpPr>
        <p:spPr>
          <a:xfrm>
            <a:off x="6172200" y="367990"/>
            <a:ext cx="5791200" cy="6490010"/>
          </a:xfrm>
          <a:solidFill>
            <a:schemeClr val="accent2">
              <a:lumMod val="20000"/>
              <a:lumOff val="80000"/>
            </a:schemeClr>
          </a:solidFill>
        </p:spPr>
        <p:txBody>
          <a:bodyPr>
            <a:normAutofit/>
          </a:bodyPr>
          <a:lstStyle/>
          <a:p>
            <a:pPr marL="0" indent="0">
              <a:buNone/>
            </a:pPr>
            <a:r>
              <a:rPr lang="en-US" b="1" dirty="0" smtClean="0">
                <a:latin typeface="Times New Roman" panose="02020603050405020304" pitchFamily="18" charset="0"/>
                <a:cs typeface="Times New Roman" panose="02020603050405020304" pitchFamily="18" charset="0"/>
              </a:rPr>
              <a:t>Diet N 6</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Indications: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gout and kidney stones (</a:t>
            </a:r>
            <a:r>
              <a:rPr lang="en-US" dirty="0" err="1" smtClean="0">
                <a:latin typeface="Times New Roman" panose="02020603050405020304" pitchFamily="18" charset="0"/>
                <a:cs typeface="Times New Roman" panose="02020603050405020304" pitchFamily="18" charset="0"/>
              </a:rPr>
              <a:t>urolithiasis</a:t>
            </a:r>
            <a:r>
              <a:rPr lang="en-US" dirty="0" smtClean="0">
                <a:latin typeface="Times New Roman" panose="02020603050405020304" pitchFamily="18" charset="0"/>
                <a:cs typeface="Times New Roman" panose="02020603050405020304" pitchFamily="18" charset="0"/>
              </a:rPr>
              <a:t>) with formation of urine acid calculus.</a:t>
            </a:r>
            <a:endParaRPr lang="ru-RU"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Purpose:</a:t>
            </a:r>
            <a:r>
              <a:rPr lang="en-US"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normalization of protein metabolism</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decrease in the formation of uric acid</a:t>
            </a:r>
            <a:r>
              <a:rPr lang="ru-RU" altLang="ru-RU" dirty="0" smtClean="0">
                <a:latin typeface="Times New Roman" panose="02020603050405020304" pitchFamily="18" charset="0"/>
                <a:cs typeface="Times New Roman" panose="02020603050405020304" pitchFamily="18" charset="0"/>
              </a:rPr>
              <a:t>.</a:t>
            </a:r>
          </a:p>
          <a:p>
            <a:pPr marL="0" indent="0">
              <a:buNone/>
            </a:pPr>
            <a:r>
              <a:rPr lang="en-US" altLang="ru-RU" b="1" dirty="0" smtClean="0">
                <a:latin typeface="Times New Roman" panose="02020603050405020304" pitchFamily="18" charset="0"/>
                <a:cs typeface="Times New Roman" panose="02020603050405020304" pitchFamily="18" charset="0"/>
              </a:rPr>
              <a:t>General characteristics:</a:t>
            </a:r>
            <a:r>
              <a:rPr lang="ru-RU" altLang="ru-RU"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Increase</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consumption of vegetables, dairy products.</a:t>
            </a:r>
            <a:endParaRPr lang="ru-RU" dirty="0" smtClean="0">
              <a:latin typeface="Times New Roman" panose="02020603050405020304" pitchFamily="18" charset="0"/>
              <a:cs typeface="Times New Roman" panose="02020603050405020304" pitchFamily="18" charset="0"/>
            </a:endParaRPr>
          </a:p>
          <a:p>
            <a:pPr marL="0" indent="0">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limit salt, protein and fat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meat and fish</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Exclude</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spices.</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92721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28600" y="228600"/>
            <a:ext cx="5791200" cy="6400800"/>
          </a:xfrm>
          <a:solidFill>
            <a:schemeClr val="accent2">
              <a:lumMod val="20000"/>
              <a:lumOff val="80000"/>
            </a:schemeClr>
          </a:solidFill>
        </p:spPr>
        <p:txBody>
          <a:bodyPr>
            <a:normAutofit fontScale="77500" lnSpcReduction="20000"/>
          </a:bodyPr>
          <a:lstStyle/>
          <a:p>
            <a:pPr marL="0" indent="0">
              <a:buNone/>
            </a:pPr>
            <a:r>
              <a:rPr lang="en-US" b="1" dirty="0" smtClean="0">
                <a:latin typeface="Times New Roman" panose="02020603050405020304" pitchFamily="18" charset="0"/>
                <a:cs typeface="Times New Roman" panose="02020603050405020304" pitchFamily="18" charset="0"/>
              </a:rPr>
              <a:t>Diet N 7</a:t>
            </a:r>
            <a:endParaRPr lang="en-US" dirty="0" smtClean="0">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en-US" b="1" dirty="0" smtClean="0">
                <a:latin typeface="Times New Roman" panose="02020603050405020304" pitchFamily="18" charset="0"/>
                <a:cs typeface="Times New Roman" panose="02020603050405020304" pitchFamily="18" charset="0"/>
              </a:rPr>
              <a:t>Indications: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acute and chronic nephritis</a:t>
            </a:r>
          </a:p>
          <a:p>
            <a:pPr>
              <a:lnSpc>
                <a:spcPct val="120000"/>
              </a:lnSpc>
              <a:spcBef>
                <a:spcPts val="600"/>
              </a:spcBef>
              <a:buNone/>
            </a:pPr>
            <a:endParaRPr lang="en-US" altLang="ru-RU" b="1"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b="1" dirty="0" smtClean="0">
                <a:latin typeface="Times New Roman" panose="02020603050405020304" pitchFamily="18" charset="0"/>
                <a:cs typeface="Times New Roman" panose="02020603050405020304" pitchFamily="18" charset="0"/>
              </a:rPr>
              <a:t>Purpose:</a:t>
            </a:r>
            <a:r>
              <a:rPr lang="en-US"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reducing the burden on the kidneys</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General characteristics: </a:t>
            </a:r>
            <a:r>
              <a:rPr lang="en-US" altLang="ru-RU" dirty="0" smtClean="0">
                <a:latin typeface="Times New Roman" panose="02020603050405020304" pitchFamily="18" charset="0"/>
                <a:cs typeface="Times New Roman" panose="02020603050405020304" pitchFamily="18" charset="0"/>
              </a:rPr>
              <a:t>Low protein</a:t>
            </a:r>
            <a:r>
              <a:rPr lang="ru-RU" altLang="ru-RU" dirty="0" smtClean="0">
                <a:latin typeface="Times New Roman" panose="02020603050405020304" pitchFamily="18" charset="0"/>
                <a:cs typeface="Times New Roman" panose="02020603050405020304" pitchFamily="18" charset="0"/>
              </a:rPr>
              <a:t>/</a:t>
            </a:r>
            <a:endParaRPr lang="en-US" altLang="ru-RU"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altLang="ru-RU" dirty="0" smtClean="0">
                <a:latin typeface="Times New Roman" panose="02020603050405020304" pitchFamily="18" charset="0"/>
                <a:cs typeface="Times New Roman" panose="02020603050405020304" pitchFamily="18" charset="0"/>
              </a:rPr>
              <a:t>Low salt</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Protein </a:t>
            </a:r>
            <a:r>
              <a:rPr lang="en-US" altLang="ru-RU" dirty="0">
                <a:latin typeface="Times New Roman" panose="02020603050405020304" pitchFamily="18" charset="0"/>
                <a:cs typeface="Times New Roman" panose="02020603050405020304" pitchFamily="18" charset="0"/>
              </a:rPr>
              <a:t>content is limited, fats and carbohydrates in the normal range</a:t>
            </a:r>
            <a:r>
              <a:rPr lang="ru-RU" altLang="ru-RU"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with </a:t>
            </a:r>
            <a:r>
              <a:rPr lang="en-US" altLang="ru-RU" dirty="0">
                <a:latin typeface="Times New Roman" panose="02020603050405020304" pitchFamily="18" charset="0"/>
                <a:cs typeface="Times New Roman" panose="02020603050405020304" pitchFamily="18" charset="0"/>
              </a:rPr>
              <a:t>moderate chemical sparing. </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ts val="600"/>
              </a:spcBef>
              <a:buNone/>
            </a:pPr>
            <a:endParaRPr lang="ru-RU" altLang="ru-RU" b="1"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limit salt, protein. </a:t>
            </a:r>
            <a:r>
              <a:rPr lang="en-US" altLang="ru-RU" dirty="0" smtClean="0">
                <a:latin typeface="Times New Roman" panose="02020603050405020304" pitchFamily="18" charset="0"/>
                <a:cs typeface="Times New Roman" panose="02020603050405020304" pitchFamily="18" charset="0"/>
              </a:rPr>
              <a:t>Amount</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of liquid is reduced to 1 liter. </a:t>
            </a:r>
            <a:r>
              <a:rPr lang="en-US" dirty="0" smtClean="0">
                <a:latin typeface="Times New Roman" panose="02020603050405020304" pitchFamily="18" charset="0"/>
                <a:cs typeface="Times New Roman" panose="02020603050405020304" pitchFamily="18" charset="0"/>
              </a:rPr>
              <a:t>Exclude</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spices.</a:t>
            </a:r>
            <a:r>
              <a:rPr lang="ru-RU" dirty="0" smtClean="0">
                <a:latin typeface="Times New Roman" panose="02020603050405020304" pitchFamily="18" charset="0"/>
                <a:cs typeface="Times New Roman" panose="02020603050405020304" pitchFamily="18" charset="0"/>
              </a:rPr>
              <a:t> </a:t>
            </a:r>
          </a:p>
          <a:p>
            <a:pPr>
              <a:lnSpc>
                <a:spcPct val="120000"/>
              </a:lnSpc>
              <a:spcBef>
                <a:spcPts val="600"/>
              </a:spcBef>
              <a:buNone/>
            </a:pPr>
            <a:r>
              <a:rPr lang="en-US" altLang="ru-RU" dirty="0" smtClean="0">
                <a:latin typeface="Times New Roman" panose="02020603050405020304" pitchFamily="18" charset="0"/>
                <a:cs typeface="Times New Roman" panose="02020603050405020304" pitchFamily="18" charset="0"/>
              </a:rPr>
              <a:t> </a:t>
            </a:r>
          </a:p>
          <a:p>
            <a:pPr>
              <a:lnSpc>
                <a:spcPct val="120000"/>
              </a:lnSpc>
              <a:spcBef>
                <a:spcPts val="600"/>
              </a:spcBef>
              <a:buNone/>
            </a:pPr>
            <a:r>
              <a:rPr lang="ru-RU" altLang="ru-RU" dirty="0" smtClean="0">
                <a:latin typeface="Times New Roman" panose="02020603050405020304" pitchFamily="18" charset="0"/>
                <a:cs typeface="Times New Roman" panose="02020603050405020304" pitchFamily="18" charset="0"/>
              </a:rPr>
              <a:t>A</a:t>
            </a:r>
            <a:r>
              <a:rPr lang="en-US" altLang="ru-RU" dirty="0">
                <a:latin typeface="Times New Roman" panose="02020603050405020304" pitchFamily="18" charset="0"/>
                <a:cs typeface="Times New Roman" panose="02020603050405020304" pitchFamily="18" charset="0"/>
              </a:rPr>
              <a:t>t the acute glomerulonephritis and chronic nephritis with renal </a:t>
            </a:r>
            <a:r>
              <a:rPr lang="ru-RU" altLang="ru-RU" dirty="0">
                <a:latin typeface="Times New Roman" panose="02020603050405020304" pitchFamily="18" charset="0"/>
                <a:cs typeface="Times New Roman" panose="02020603050405020304" pitchFamily="18" charset="0"/>
              </a:rPr>
              <a:t>d</a:t>
            </a:r>
            <a:r>
              <a:rPr lang="en-US" altLang="ru-RU" dirty="0" err="1">
                <a:latin typeface="Times New Roman" panose="02020603050405020304" pitchFamily="18" charset="0"/>
                <a:cs typeface="Times New Roman" panose="02020603050405020304" pitchFamily="18" charset="0"/>
              </a:rPr>
              <a:t>eficiency</a:t>
            </a:r>
            <a:r>
              <a:rPr lang="en-US" altLang="ru-RU" dirty="0">
                <a:latin typeface="Times New Roman" panose="02020603050405020304" pitchFamily="18" charset="0"/>
                <a:cs typeface="Times New Roman" panose="02020603050405020304" pitchFamily="18" charset="0"/>
              </a:rPr>
              <a:t> recommended diet </a:t>
            </a:r>
            <a:r>
              <a:rPr lang="ru-RU" altLang="ru-RU" dirty="0">
                <a:latin typeface="Times New Roman" panose="02020603050405020304" pitchFamily="18" charset="0"/>
                <a:cs typeface="Times New Roman" panose="02020603050405020304" pitchFamily="18" charset="0"/>
              </a:rPr>
              <a:t>w</a:t>
            </a:r>
            <a:r>
              <a:rPr lang="en-US" altLang="ru-RU" dirty="0" err="1">
                <a:latin typeface="Times New Roman" panose="02020603050405020304" pitchFamily="18" charset="0"/>
                <a:cs typeface="Times New Roman" panose="02020603050405020304" pitchFamily="18" charset="0"/>
              </a:rPr>
              <a:t>ithout</a:t>
            </a:r>
            <a:r>
              <a:rPr lang="en-US" altLang="ru-RU" dirty="0">
                <a:latin typeface="Times New Roman" panose="02020603050405020304" pitchFamily="18" charset="0"/>
                <a:cs typeface="Times New Roman" panose="02020603050405020304" pitchFamily="18" charset="0"/>
              </a:rPr>
              <a:t> salt, with a </a:t>
            </a:r>
            <a:r>
              <a:rPr lang="ru-RU" altLang="ru-RU" dirty="0" err="1">
                <a:latin typeface="Times New Roman" panose="02020603050405020304" pitchFamily="18" charset="0"/>
                <a:cs typeface="Times New Roman" panose="02020603050405020304" pitchFamily="18" charset="0"/>
              </a:rPr>
              <a:t>li</a:t>
            </a:r>
            <a:r>
              <a:rPr lang="en-US" altLang="ru-RU" dirty="0" err="1">
                <a:latin typeface="Times New Roman" panose="02020603050405020304" pitchFamily="18" charset="0"/>
                <a:cs typeface="Times New Roman" panose="02020603050405020304" pitchFamily="18" charset="0"/>
              </a:rPr>
              <a:t>mitation</a:t>
            </a:r>
            <a:r>
              <a:rPr lang="en-US" altLang="ru-RU" dirty="0">
                <a:latin typeface="Times New Roman" panose="02020603050405020304" pitchFamily="18" charset="0"/>
                <a:cs typeface="Times New Roman" panose="02020603050405020304" pitchFamily="18" charset="0"/>
              </a:rPr>
              <a:t> of proteins. </a:t>
            </a:r>
            <a:r>
              <a:rPr lang="ru-RU" altLang="ru-RU" dirty="0">
                <a:latin typeface="Times New Roman" panose="02020603050405020304" pitchFamily="18" charset="0"/>
                <a:cs typeface="Times New Roman" panose="02020603050405020304" pitchFamily="18" charset="0"/>
              </a:rPr>
              <a:t>C</a:t>
            </a:r>
            <a:r>
              <a:rPr lang="en-US" altLang="ru-RU" dirty="0" err="1">
                <a:latin typeface="Times New Roman" panose="02020603050405020304" pitchFamily="18" charset="0"/>
                <a:cs typeface="Times New Roman" panose="02020603050405020304" pitchFamily="18" charset="0"/>
              </a:rPr>
              <a:t>onduct</a:t>
            </a:r>
            <a:r>
              <a:rPr lang="en-US" altLang="ru-RU" dirty="0">
                <a:latin typeface="Times New Roman" panose="02020603050405020304" pitchFamily="18" charset="0"/>
                <a:cs typeface="Times New Roman" panose="02020603050405020304" pitchFamily="18" charset="0"/>
              </a:rPr>
              <a:t> strict control</a:t>
            </a:r>
            <a:r>
              <a:rPr lang="ru-RU" alt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for the amount of fluid and the amount of urine.</a:t>
            </a:r>
            <a:endParaRPr lang="ru-RU" altLang="ru-RU"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endParaRPr lang="ru-RU" dirty="0"/>
          </a:p>
        </p:txBody>
      </p:sp>
      <p:sp>
        <p:nvSpPr>
          <p:cNvPr id="4" name="Объект 3"/>
          <p:cNvSpPr>
            <a:spLocks noGrp="1"/>
          </p:cNvSpPr>
          <p:nvPr>
            <p:ph sz="half" idx="2"/>
          </p:nvPr>
        </p:nvSpPr>
        <p:spPr>
          <a:xfrm>
            <a:off x="6172200" y="247650"/>
            <a:ext cx="5772150" cy="6362699"/>
          </a:xfrm>
          <a:solidFill>
            <a:schemeClr val="accent2">
              <a:lumMod val="20000"/>
              <a:lumOff val="80000"/>
            </a:schemeClr>
          </a:solidFill>
        </p:spPr>
        <p:txBody>
          <a:bodyPr>
            <a:normAutofit fontScale="77500" lnSpcReduction="20000"/>
          </a:bodyPr>
          <a:lstStyle/>
          <a:p>
            <a:pPr>
              <a:lnSpc>
                <a:spcPct val="120000"/>
              </a:lnSpc>
              <a:spcBef>
                <a:spcPts val="600"/>
              </a:spcBef>
              <a:buNone/>
            </a:pPr>
            <a:r>
              <a:rPr lang="en-US" b="1" dirty="0" smtClean="0">
                <a:latin typeface="Times New Roman" panose="02020603050405020304" pitchFamily="18" charset="0"/>
                <a:cs typeface="Times New Roman" panose="02020603050405020304" pitchFamily="18" charset="0"/>
              </a:rPr>
              <a:t>Diet N 8</a:t>
            </a:r>
            <a:endParaRPr lang="en-US" dirty="0">
              <a:latin typeface="Times New Roman" panose="02020603050405020304" pitchFamily="18" charset="0"/>
              <a:cs typeface="Times New Roman" panose="02020603050405020304" pitchFamily="18" charset="0"/>
            </a:endParaRP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b="1"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a</a:t>
            </a:r>
            <a:r>
              <a:rPr lang="en-US" altLang="ru-RU" dirty="0" err="1">
                <a:latin typeface="Times New Roman" panose="02020603050405020304" pitchFamily="18" charset="0"/>
                <a:cs typeface="Times New Roman" panose="02020603050405020304" pitchFamily="18" charset="0"/>
              </a:rPr>
              <a:t>dipo</a:t>
            </a:r>
            <a:r>
              <a:rPr lang="ru-RU" altLang="ru-RU" dirty="0">
                <a:latin typeface="Times New Roman" panose="02020603050405020304" pitchFamily="18" charset="0"/>
                <a:cs typeface="Times New Roman" panose="02020603050405020304" pitchFamily="18" charset="0"/>
              </a:rPr>
              <a:t>s</a:t>
            </a:r>
            <a:r>
              <a:rPr lang="en-US" altLang="ru-RU" dirty="0" err="1">
                <a:latin typeface="Times New Roman" panose="02020603050405020304" pitchFamily="18" charset="0"/>
                <a:cs typeface="Times New Roman" panose="02020603050405020304" pitchFamily="18" charset="0"/>
              </a:rPr>
              <a:t>ity</a:t>
            </a:r>
            <a:r>
              <a:rPr lang="en-US" altLang="ru-RU" dirty="0">
                <a:latin typeface="Times New Roman" panose="02020603050405020304" pitchFamily="18" charset="0"/>
                <a:cs typeface="Times New Roman" panose="02020603050405020304" pitchFamily="18" charset="0"/>
              </a:rPr>
              <a:t> as an basic disease or concomitant </a:t>
            </a:r>
            <a:r>
              <a:rPr lang="ru-RU" altLang="ru-RU" dirty="0">
                <a:latin typeface="Times New Roman" panose="02020603050405020304" pitchFamily="18" charset="0"/>
                <a:cs typeface="Times New Roman" panose="02020603050405020304" pitchFamily="18" charset="0"/>
              </a:rPr>
              <a:t>a</a:t>
            </a:r>
            <a:r>
              <a:rPr lang="en-US" altLang="ru-RU" dirty="0">
                <a:latin typeface="Times New Roman" panose="02020603050405020304" pitchFamily="18" charset="0"/>
                <a:cs typeface="Times New Roman" panose="02020603050405020304" pitchFamily="18" charset="0"/>
              </a:rPr>
              <a:t>t the other diseases.</a:t>
            </a:r>
            <a:endParaRPr lang="ru-RU" altLang="ru-RU" dirty="0">
              <a:latin typeface="Times New Roman" panose="02020603050405020304" pitchFamily="18" charset="0"/>
              <a:cs typeface="Times New Roman" panose="02020603050405020304" pitchFamily="18" charset="0"/>
            </a:endParaRPr>
          </a:p>
          <a:p>
            <a:pPr>
              <a:lnSpc>
                <a:spcPct val="120000"/>
              </a:lnSpc>
              <a:spcBef>
                <a:spcPts val="600"/>
              </a:spcBef>
              <a:buNone/>
            </a:pPr>
            <a:r>
              <a:rPr lang="en-US" b="1" dirty="0" smtClean="0">
                <a:latin typeface="Times New Roman" pitchFamily="18" charset="0"/>
                <a:cs typeface="Times New Roman" pitchFamily="18" charset="0"/>
              </a:rPr>
              <a:t>Purpose:</a:t>
            </a:r>
            <a:r>
              <a:rPr lang="en-US" altLang="ru-RU"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normalize body weight</a:t>
            </a:r>
            <a:r>
              <a:rPr lang="ru-RU" dirty="0" smtClean="0">
                <a:latin typeface="Times New Roman" pitchFamily="18" charset="0"/>
                <a:cs typeface="Times New Roman" pitchFamily="18" charset="0"/>
              </a:rPr>
              <a:t>.</a:t>
            </a:r>
            <a:endParaRPr lang="ru-RU" altLang="ru-RU" b="1" dirty="0" smtClean="0">
              <a:latin typeface="Times New Roman" pitchFamily="18" charset="0"/>
              <a:cs typeface="Times New Roman" pitchFamily="18" charset="0"/>
            </a:endParaRPr>
          </a:p>
          <a:p>
            <a:pPr>
              <a:lnSpc>
                <a:spcPct val="120000"/>
              </a:lnSpc>
              <a:spcBef>
                <a:spcPts val="600"/>
              </a:spcBef>
              <a:buNone/>
            </a:pPr>
            <a:r>
              <a:rPr lang="en-US" altLang="ru-RU" b="1" dirty="0" smtClean="0">
                <a:latin typeface="Times New Roman" pitchFamily="18" charset="0"/>
                <a:cs typeface="Times New Roman" pitchFamily="18" charset="0"/>
              </a:rPr>
              <a:t>General </a:t>
            </a:r>
            <a:r>
              <a:rPr lang="en-US" altLang="ru-RU" b="1" dirty="0">
                <a:latin typeface="Times New Roman" pitchFamily="18" charset="0"/>
                <a:cs typeface="Times New Roman" pitchFamily="18" charset="0"/>
              </a:rPr>
              <a:t>characteristics</a:t>
            </a:r>
            <a:r>
              <a:rPr lang="en-US" altLang="ru-RU" b="1"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Low </a:t>
            </a:r>
            <a:r>
              <a:rPr lang="en-US" altLang="ru-RU" dirty="0">
                <a:latin typeface="Times New Roman" pitchFamily="18" charset="0"/>
                <a:cs typeface="Times New Roman" pitchFamily="18" charset="0"/>
              </a:rPr>
              <a:t>caloric </a:t>
            </a:r>
            <a:r>
              <a:rPr lang="en-US" altLang="ru-RU" dirty="0" smtClean="0">
                <a:latin typeface="Times New Roman" panose="02020603050405020304" pitchFamily="18" charset="0"/>
                <a:cs typeface="Times New Roman" panose="02020603050405020304" pitchFamily="18" charset="0"/>
              </a:rPr>
              <a:t>diet</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t>
            </a:r>
          </a:p>
          <a:p>
            <a:pPr>
              <a:lnSpc>
                <a:spcPct val="120000"/>
              </a:lnSpc>
              <a:spcBef>
                <a:spcPts val="600"/>
              </a:spcBef>
              <a:buNone/>
            </a:pP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Increased</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the </a:t>
            </a:r>
            <a:r>
              <a:rPr lang="en-US" altLang="ru-RU" dirty="0">
                <a:latin typeface="Times New Roman" panose="02020603050405020304" pitchFamily="18" charset="0"/>
                <a:cs typeface="Times New Roman" panose="02020603050405020304" pitchFamily="18" charset="0"/>
              </a:rPr>
              <a:t>content of protein</a:t>
            </a:r>
            <a:r>
              <a:rPr lang="ru-RU" altLang="ru-RU"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vegetables </a:t>
            </a:r>
            <a:r>
              <a:rPr lang="en-US" altLang="ru-RU" dirty="0">
                <a:latin typeface="Times New Roman" panose="02020603050405020304" pitchFamily="18" charset="0"/>
                <a:cs typeface="Times New Roman" panose="02020603050405020304" pitchFamily="18" charset="0"/>
              </a:rPr>
              <a:t>and fruits in enough amount. Use sugar substitutes for sugary foods and drinks. Meals are boiled, steamed, baked. Temperature </a:t>
            </a:r>
            <a:r>
              <a:rPr lang="ru-RU" altLang="ru-RU" dirty="0">
                <a:latin typeface="Times New Roman" panose="02020603050405020304" pitchFamily="18" charset="0"/>
                <a:cs typeface="Times New Roman" panose="02020603050405020304" pitchFamily="18" charset="0"/>
              </a:rPr>
              <a:t>o</a:t>
            </a:r>
            <a:r>
              <a:rPr lang="en-US" altLang="ru-RU" dirty="0">
                <a:latin typeface="Times New Roman" panose="02020603050405020304" pitchFamily="18" charset="0"/>
                <a:cs typeface="Times New Roman" panose="02020603050405020304" pitchFamily="18" charset="0"/>
              </a:rPr>
              <a:t>f meals is usual. Eating 5 - 6 times a </a:t>
            </a:r>
            <a:r>
              <a:rPr lang="en-US" altLang="ru-RU" dirty="0" smtClean="0">
                <a:latin typeface="Times New Roman" panose="02020603050405020304" pitchFamily="18" charset="0"/>
                <a:cs typeface="Times New Roman" panose="02020603050405020304" pitchFamily="18" charset="0"/>
              </a:rPr>
              <a:t>day.</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limitation of carbohydrates and fats,</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limitation of salt, flavoring spices, extractives </a:t>
            </a:r>
            <a:r>
              <a:rPr lang="ru-RU" altLang="ru-RU" dirty="0" err="1" smtClean="0">
                <a:latin typeface="Times New Roman" panose="02020603050405020304" pitchFamily="18" charset="0"/>
                <a:cs typeface="Times New Roman" panose="02020603050405020304" pitchFamily="18" charset="0"/>
              </a:rPr>
              <a:t>w</a:t>
            </a:r>
            <a:r>
              <a:rPr lang="en-US" altLang="ru-RU" dirty="0" err="1" smtClean="0">
                <a:latin typeface="Times New Roman" panose="02020603050405020304" pitchFamily="18" charset="0"/>
                <a:cs typeface="Times New Roman" panose="02020603050405020304" pitchFamily="18" charset="0"/>
              </a:rPr>
              <a:t>hich</a:t>
            </a:r>
            <a:r>
              <a:rPr lang="en-US" altLang="ru-RU" dirty="0" smtClean="0">
                <a:latin typeface="Times New Roman" panose="02020603050405020304" pitchFamily="18" charset="0"/>
                <a:cs typeface="Times New Roman" panose="02020603050405020304" pitchFamily="18" charset="0"/>
              </a:rPr>
              <a:t> increase  </a:t>
            </a:r>
            <a:r>
              <a:rPr lang="en-US" altLang="ru-RU" dirty="0" err="1" smtClean="0">
                <a:latin typeface="Times New Roman" panose="02020603050405020304" pitchFamily="18" charset="0"/>
                <a:cs typeface="Times New Roman" panose="02020603050405020304" pitchFamily="18" charset="0"/>
              </a:rPr>
              <a:t>appeti</a:t>
            </a:r>
            <a:r>
              <a:rPr lang="ru-RU" altLang="ru-RU" dirty="0" err="1" smtClean="0">
                <a:latin typeface="Times New Roman" panose="02020603050405020304" pitchFamily="18" charset="0"/>
                <a:cs typeface="Times New Roman" panose="02020603050405020304" pitchFamily="18" charset="0"/>
              </a:rPr>
              <a:t>t</a:t>
            </a:r>
            <a:r>
              <a:rPr lang="en-US" altLang="ru-RU" dirty="0" smtClean="0">
                <a:latin typeface="Times New Roman" panose="02020603050405020304" pitchFamily="18" charset="0"/>
                <a:cs typeface="Times New Roman" panose="02020603050405020304" pitchFamily="18" charset="0"/>
              </a:rPr>
              <a:t>e</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a:t>
            </a:r>
            <a:endParaRPr lang="ru-RU" alt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5579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50" y="323384"/>
            <a:ext cx="5734050" cy="6267915"/>
          </a:xfrm>
          <a:solidFill>
            <a:schemeClr val="accent2">
              <a:lumMod val="20000"/>
              <a:lumOff val="80000"/>
            </a:schemeClr>
          </a:solidFill>
        </p:spPr>
        <p:txBody>
          <a:bodyPr>
            <a:normAutofit fontScale="85000" lnSpcReduction="20000"/>
          </a:bodyPr>
          <a:lstStyle/>
          <a:p>
            <a:pPr>
              <a:lnSpc>
                <a:spcPct val="110000"/>
              </a:lnSpc>
              <a:spcBef>
                <a:spcPts val="300"/>
              </a:spcBef>
              <a:buNone/>
            </a:pPr>
            <a:r>
              <a:rPr lang="en-US" b="1" dirty="0" smtClean="0"/>
              <a:t>Diet N 9</a:t>
            </a:r>
            <a:endParaRPr lang="en-US" dirty="0" smtClean="0"/>
          </a:p>
          <a:p>
            <a:pPr>
              <a:lnSpc>
                <a:spcPct val="110000"/>
              </a:lnSpc>
              <a:spcBef>
                <a:spcPts val="300"/>
              </a:spcBef>
              <a:buNone/>
            </a:pPr>
            <a:endParaRPr lang="en-US" altLang="ru-RU" b="1" dirty="0" smtClean="0">
              <a:latin typeface="Times New Roman" panose="02020603050405020304" pitchFamily="18" charset="0"/>
              <a:cs typeface="Times New Roman" panose="02020603050405020304" pitchFamily="18" charset="0"/>
            </a:endParaRPr>
          </a:p>
          <a:p>
            <a:pPr>
              <a:lnSpc>
                <a:spcPct val="110000"/>
              </a:lnSpc>
              <a:spcBef>
                <a:spcPts val="30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dirty="0">
                <a:latin typeface="Times New Roman" panose="02020603050405020304" pitchFamily="18" charset="0"/>
                <a:cs typeface="Times New Roman" panose="02020603050405020304" pitchFamily="18" charset="0"/>
              </a:rPr>
              <a:t>: diabetes </a:t>
            </a:r>
            <a:r>
              <a:rPr lang="ru-RU" altLang="ru-RU" dirty="0">
                <a:latin typeface="Times New Roman" panose="02020603050405020304" pitchFamily="18" charset="0"/>
                <a:cs typeface="Times New Roman" panose="02020603050405020304" pitchFamily="18" charset="0"/>
              </a:rPr>
              <a:t>o</a:t>
            </a:r>
            <a:r>
              <a:rPr lang="en-US" altLang="ru-RU" dirty="0">
                <a:latin typeface="Times New Roman" panose="02020603050405020304" pitchFamily="18" charset="0"/>
                <a:cs typeface="Times New Roman" panose="02020603050405020304" pitchFamily="18" charset="0"/>
              </a:rPr>
              <a:t>f mild </a:t>
            </a:r>
            <a:r>
              <a:rPr lang="ru-RU" altLang="ru-RU" dirty="0">
                <a:latin typeface="Times New Roman" panose="02020603050405020304" pitchFamily="18" charset="0"/>
                <a:cs typeface="Times New Roman" panose="02020603050405020304" pitchFamily="18" charset="0"/>
              </a:rPr>
              <a:t>a</a:t>
            </a:r>
            <a:r>
              <a:rPr lang="en-US" altLang="ru-RU" dirty="0" err="1">
                <a:latin typeface="Times New Roman" panose="02020603050405020304" pitchFamily="18" charset="0"/>
                <a:cs typeface="Times New Roman" panose="02020603050405020304" pitchFamily="18" charset="0"/>
              </a:rPr>
              <a:t>nd</a:t>
            </a:r>
            <a:r>
              <a:rPr lang="en-US" altLang="ru-RU" dirty="0">
                <a:latin typeface="Times New Roman" panose="02020603050405020304" pitchFamily="18" charset="0"/>
                <a:cs typeface="Times New Roman" panose="02020603050405020304" pitchFamily="18" charset="0"/>
              </a:rPr>
              <a:t> moderate severity.</a:t>
            </a:r>
            <a:endParaRPr lang="ru-RU" altLang="ru-RU" dirty="0">
              <a:latin typeface="Times New Roman" panose="02020603050405020304" pitchFamily="18" charset="0"/>
              <a:cs typeface="Times New Roman" panose="02020603050405020304" pitchFamily="18" charset="0"/>
            </a:endParaRPr>
          </a:p>
          <a:p>
            <a:pPr>
              <a:lnSpc>
                <a:spcPct val="110000"/>
              </a:lnSpc>
              <a:spcBef>
                <a:spcPts val="300"/>
              </a:spcBef>
              <a:buNone/>
            </a:pPr>
            <a:r>
              <a:rPr lang="en-US" b="1" dirty="0" smtClean="0">
                <a:latin typeface="Times New Roman" panose="02020603050405020304" pitchFamily="18" charset="0"/>
                <a:cs typeface="Times New Roman" panose="02020603050405020304" pitchFamily="18" charset="0"/>
              </a:rPr>
              <a:t>Purpose:</a:t>
            </a:r>
            <a:r>
              <a:rPr lang="en-US"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the normalization of carbohydrate metabolism</a:t>
            </a:r>
            <a:endParaRPr lang="ru-RU" altLang="ru-RU" dirty="0" smtClean="0">
              <a:latin typeface="Times New Roman" panose="02020603050405020304" pitchFamily="18" charset="0"/>
              <a:cs typeface="Times New Roman" panose="02020603050405020304" pitchFamily="18" charset="0"/>
            </a:endParaRPr>
          </a:p>
          <a:p>
            <a:pPr>
              <a:lnSpc>
                <a:spcPct val="110000"/>
              </a:lnSpc>
              <a:spcBef>
                <a:spcPts val="300"/>
              </a:spcBef>
              <a:buNone/>
            </a:pPr>
            <a:r>
              <a:rPr lang="en-US" altLang="ru-RU" b="1" dirty="0" smtClean="0">
                <a:latin typeface="Times New Roman" panose="02020603050405020304" pitchFamily="18" charset="0"/>
                <a:cs typeface="Times New Roman" panose="02020603050405020304" pitchFamily="18" charset="0"/>
              </a:rPr>
              <a:t>General </a:t>
            </a:r>
            <a:r>
              <a:rPr lang="en-US" altLang="ru-RU" b="1" dirty="0">
                <a:latin typeface="Times New Roman" panose="02020603050405020304" pitchFamily="18" charset="0"/>
                <a:cs typeface="Times New Roman" panose="02020603050405020304" pitchFamily="18" charset="0"/>
              </a:rPr>
              <a:t>characteristics</a:t>
            </a:r>
            <a:r>
              <a:rPr lang="en-US" altLang="ru-RU"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Low caloric diet</a:t>
            </a:r>
            <a:r>
              <a:rPr lang="ru-RU"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Proteins</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above </a:t>
            </a:r>
            <a:r>
              <a:rPr lang="en-US" altLang="ru-RU" dirty="0">
                <a:latin typeface="Times New Roman" panose="02020603050405020304" pitchFamily="18" charset="0"/>
                <a:cs typeface="Times New Roman" panose="02020603050405020304" pitchFamily="18" charset="0"/>
              </a:rPr>
              <a:t>the physiological </a:t>
            </a:r>
            <a:r>
              <a:rPr lang="en-US" altLang="ru-RU" dirty="0" smtClean="0">
                <a:latin typeface="Times New Roman" panose="02020603050405020304" pitchFamily="18" charset="0"/>
                <a:cs typeface="Times New Roman" panose="02020603050405020304" pitchFamily="18" charset="0"/>
              </a:rPr>
              <a:t>norm. Increased</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content of vitamins, vegetables. </a:t>
            </a:r>
          </a:p>
          <a:p>
            <a:pPr>
              <a:lnSpc>
                <a:spcPct val="110000"/>
              </a:lnSpc>
              <a:spcBef>
                <a:spcPts val="3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Moderate </a:t>
            </a:r>
            <a:r>
              <a:rPr lang="ru-RU" altLang="ru-RU" dirty="0" err="1" smtClean="0">
                <a:latin typeface="Times New Roman" panose="02020603050405020304" pitchFamily="18" charset="0"/>
                <a:cs typeface="Times New Roman" panose="02020603050405020304" pitchFamily="18" charset="0"/>
              </a:rPr>
              <a:t>l</a:t>
            </a:r>
            <a:r>
              <a:rPr lang="en-US" altLang="ru-RU" dirty="0" smtClean="0">
                <a:latin typeface="Times New Roman" panose="02020603050405020304" pitchFamily="18" charset="0"/>
                <a:cs typeface="Times New Roman" panose="02020603050405020304" pitchFamily="18" charset="0"/>
              </a:rPr>
              <a:t>imitation of carbohydrates and fats</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cholesterol</a:t>
            </a:r>
            <a:r>
              <a:rPr lang="ru-RU" altLang="ru-RU"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Exclude sugar and sweets</a:t>
            </a:r>
            <a:r>
              <a:rPr lang="ru-RU" altLang="ru-RU" dirty="0" smtClean="0">
                <a:latin typeface="Times New Roman" panose="02020603050405020304" pitchFamily="18" charset="0"/>
                <a:cs typeface="Times New Roman" panose="02020603050405020304" pitchFamily="18" charset="0"/>
              </a:rPr>
              <a:t>.</a:t>
            </a:r>
          </a:p>
          <a:p>
            <a:pPr>
              <a:lnSpc>
                <a:spcPct val="110000"/>
              </a:lnSpc>
              <a:spcBef>
                <a:spcPts val="300"/>
              </a:spcBef>
              <a:buNone/>
            </a:pPr>
            <a:endParaRPr lang="ru-RU" altLang="ru-RU" dirty="0" smtClean="0">
              <a:latin typeface="Times New Roman" panose="02020603050405020304" pitchFamily="18" charset="0"/>
              <a:cs typeface="Times New Roman" panose="02020603050405020304" pitchFamily="18" charset="0"/>
            </a:endParaRPr>
          </a:p>
          <a:p>
            <a:pPr>
              <a:lnSpc>
                <a:spcPct val="110000"/>
              </a:lnSpc>
              <a:spcBef>
                <a:spcPts val="300"/>
              </a:spcBef>
              <a:buNone/>
            </a:pPr>
            <a:r>
              <a:rPr lang="en-US" altLang="ru-RU" dirty="0" smtClean="0">
                <a:latin typeface="Times New Roman" panose="02020603050405020304" pitchFamily="18" charset="0"/>
                <a:cs typeface="Times New Roman" panose="02020603050405020304" pitchFamily="18" charset="0"/>
              </a:rPr>
              <a:t>Cooked </a:t>
            </a:r>
            <a:r>
              <a:rPr lang="en-US" altLang="ru-RU" dirty="0">
                <a:latin typeface="Times New Roman" panose="02020603050405020304" pitchFamily="18" charset="0"/>
                <a:cs typeface="Times New Roman" panose="02020603050405020304" pitchFamily="18" charset="0"/>
              </a:rPr>
              <a:t>boiled, baked and stewed </a:t>
            </a:r>
            <a:r>
              <a:rPr lang="ru-RU" altLang="ru-RU" dirty="0">
                <a:latin typeface="Times New Roman" panose="02020603050405020304" pitchFamily="18" charset="0"/>
                <a:cs typeface="Times New Roman" panose="02020603050405020304" pitchFamily="18" charset="0"/>
              </a:rPr>
              <a:t>m</a:t>
            </a:r>
            <a:r>
              <a:rPr lang="en-US" altLang="ru-RU" dirty="0" err="1">
                <a:latin typeface="Times New Roman" panose="02020603050405020304" pitchFamily="18" charset="0"/>
                <a:cs typeface="Times New Roman" panose="02020603050405020304" pitchFamily="18" charset="0"/>
              </a:rPr>
              <a:t>eals</a:t>
            </a:r>
            <a:r>
              <a:rPr lang="en-US" altLang="ru-RU" dirty="0">
                <a:latin typeface="Times New Roman" panose="02020603050405020304" pitchFamily="18" charset="0"/>
                <a:cs typeface="Times New Roman" panose="02020603050405020304" pitchFamily="18" charset="0"/>
              </a:rPr>
              <a:t>. </a:t>
            </a:r>
            <a:endParaRPr lang="en-US" altLang="ru-RU" dirty="0" smtClean="0">
              <a:latin typeface="Times New Roman" panose="02020603050405020304" pitchFamily="18" charset="0"/>
              <a:cs typeface="Times New Roman" panose="02020603050405020304" pitchFamily="18" charset="0"/>
            </a:endParaRPr>
          </a:p>
          <a:p>
            <a:pPr>
              <a:lnSpc>
                <a:spcPct val="110000"/>
              </a:lnSpc>
              <a:spcBef>
                <a:spcPts val="300"/>
              </a:spcBef>
              <a:buNone/>
            </a:pPr>
            <a:r>
              <a:rPr lang="en-US" altLang="ru-RU" dirty="0" smtClean="0">
                <a:latin typeface="Times New Roman" panose="02020603050405020304" pitchFamily="18" charset="0"/>
                <a:cs typeface="Times New Roman" panose="02020603050405020304" pitchFamily="18" charset="0"/>
              </a:rPr>
              <a:t>Immediately </a:t>
            </a:r>
            <a:r>
              <a:rPr lang="en-US" altLang="ru-RU" dirty="0">
                <a:latin typeface="Times New Roman" panose="02020603050405020304" pitchFamily="18" charset="0"/>
                <a:cs typeface="Times New Roman" panose="02020603050405020304" pitchFamily="18" charset="0"/>
              </a:rPr>
              <a:t>after insulin injection the patient must receive the food containing carbohydrates.</a:t>
            </a:r>
            <a:endParaRPr lang="ru-RU" altLang="ru-RU" dirty="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323384"/>
            <a:ext cx="5772150" cy="6267915"/>
          </a:xfrm>
          <a:solidFill>
            <a:schemeClr val="accent2">
              <a:lumMod val="20000"/>
              <a:lumOff val="80000"/>
            </a:schemeClr>
          </a:solidFill>
        </p:spPr>
        <p:txBody>
          <a:bodyPr>
            <a:normAutofit fontScale="85000" lnSpcReduction="20000"/>
          </a:bodyPr>
          <a:lstStyle/>
          <a:p>
            <a:pPr>
              <a:lnSpc>
                <a:spcPct val="120000"/>
              </a:lnSpc>
              <a:spcBef>
                <a:spcPts val="300"/>
              </a:spcBef>
              <a:buNone/>
            </a:pPr>
            <a:r>
              <a:rPr lang="en-US" b="1" dirty="0" smtClean="0">
                <a:latin typeface="Times New Roman" pitchFamily="18" charset="0"/>
                <a:cs typeface="Times New Roman" pitchFamily="18" charset="0"/>
              </a:rPr>
              <a:t>Diet N 10</a:t>
            </a:r>
            <a:endParaRPr lang="en-US" dirty="0" smtClean="0">
              <a:latin typeface="Times New Roman" pitchFamily="18" charset="0"/>
              <a:cs typeface="Times New Roman" pitchFamily="18" charset="0"/>
            </a:endParaRPr>
          </a:p>
          <a:p>
            <a:pPr>
              <a:lnSpc>
                <a:spcPct val="120000"/>
              </a:lnSpc>
              <a:spcBef>
                <a:spcPts val="300"/>
              </a:spcBef>
              <a:buNone/>
            </a:pPr>
            <a:endParaRPr lang="en-US" altLang="ru-RU" b="1"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Indications</a:t>
            </a:r>
            <a:r>
              <a:rPr lang="en-US" altLang="ru-RU" dirty="0" smtClean="0">
                <a:latin typeface="Times New Roman" pitchFamily="18" charset="0"/>
                <a:cs typeface="Times New Roman" pitchFamily="18" charset="0"/>
              </a:rPr>
              <a:t>:</a:t>
            </a:r>
            <a:r>
              <a:rPr lang="en-US" altLang="ru-RU" b="1" dirty="0">
                <a:latin typeface="Times New Roman" pitchFamily="18" charset="0"/>
                <a:cs typeface="Times New Roman" pitchFamily="18" charset="0"/>
              </a:rPr>
              <a:t> </a:t>
            </a:r>
            <a:r>
              <a:rPr lang="en-US" altLang="ru-RU" dirty="0" smtClean="0">
                <a:latin typeface="Times New Roman" pitchFamily="18" charset="0"/>
                <a:cs typeface="Times New Roman" pitchFamily="18" charset="0"/>
              </a:rPr>
              <a:t>Cardiovascular disease (heart failure, hypertension)</a:t>
            </a:r>
          </a:p>
          <a:p>
            <a:pPr>
              <a:lnSpc>
                <a:spcPct val="120000"/>
              </a:lnSpc>
              <a:spcBef>
                <a:spcPts val="300"/>
              </a:spcBef>
              <a:buNone/>
            </a:pPr>
            <a:r>
              <a:rPr lang="en-US" b="1" dirty="0" smtClean="0">
                <a:latin typeface="Times New Roman" pitchFamily="18" charset="0"/>
                <a:cs typeface="Times New Roman" pitchFamily="18" charset="0"/>
              </a:rPr>
              <a:t>Purpose:</a:t>
            </a:r>
            <a:r>
              <a:rPr lang="en-US" altLang="ru-RU" b="1"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normalization of cardiac function</a:t>
            </a:r>
            <a:r>
              <a:rPr lang="ru-RU" altLang="ru-RU" dirty="0" smtClean="0">
                <a:latin typeface="Times New Roman" pitchFamily="18" charset="0"/>
                <a:cs typeface="Times New Roman" pitchFamily="18" charset="0"/>
              </a:rPr>
              <a:t>.</a:t>
            </a:r>
          </a:p>
          <a:p>
            <a:pPr>
              <a:lnSpc>
                <a:spcPct val="120000"/>
              </a:lnSpc>
              <a:spcBef>
                <a:spcPts val="300"/>
              </a:spcBef>
              <a:buNone/>
            </a:pPr>
            <a:r>
              <a:rPr lang="en-US" altLang="ru-RU" b="1" dirty="0" smtClean="0">
                <a:latin typeface="Times New Roman" pitchFamily="18" charset="0"/>
                <a:cs typeface="Times New Roman" pitchFamily="18" charset="0"/>
              </a:rPr>
              <a:t>General </a:t>
            </a:r>
            <a:r>
              <a:rPr lang="en-US" altLang="ru-RU" b="1" dirty="0">
                <a:latin typeface="Times New Roman" pitchFamily="18" charset="0"/>
                <a:cs typeface="Times New Roman" pitchFamily="18" charset="0"/>
              </a:rPr>
              <a:t>characteristics</a:t>
            </a:r>
            <a:r>
              <a:rPr lang="en-US" altLang="ru-RU" dirty="0" smtClean="0">
                <a:latin typeface="Times New Roman" pitchFamily="18" charset="0"/>
                <a:cs typeface="Times New Roman" pitchFamily="18" charset="0"/>
              </a:rPr>
              <a:t>: Fat free and salt free diet</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Content </a:t>
            </a:r>
            <a:r>
              <a:rPr lang="en-US" altLang="ru-RU" dirty="0">
                <a:latin typeface="Times New Roman" pitchFamily="18" charset="0"/>
                <a:cs typeface="Times New Roman" pitchFamily="18" charset="0"/>
              </a:rPr>
              <a:t>of protein - physiologically </a:t>
            </a:r>
            <a:r>
              <a:rPr lang="en-US" altLang="ru-RU" dirty="0" smtClean="0">
                <a:latin typeface="Times New Roman" pitchFamily="18" charset="0"/>
                <a:cs typeface="Times New Roman" pitchFamily="18" charset="0"/>
              </a:rPr>
              <a:t>norm. Increased</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content </a:t>
            </a:r>
            <a:r>
              <a:rPr lang="en-US" altLang="ru-RU" dirty="0">
                <a:latin typeface="Times New Roman" pitchFamily="18" charset="0"/>
                <a:cs typeface="Times New Roman" pitchFamily="18" charset="0"/>
              </a:rPr>
              <a:t>of vitamins</a:t>
            </a:r>
            <a:r>
              <a:rPr lang="en-US" altLang="ru-RU" dirty="0" smtClean="0">
                <a:latin typeface="Times New Roman" pitchFamily="18" charset="0"/>
                <a:cs typeface="Times New Roman" pitchFamily="18" charset="0"/>
              </a:rPr>
              <a:t>, </a:t>
            </a:r>
            <a:r>
              <a:rPr lang="en-US" altLang="ru-RU" dirty="0">
                <a:latin typeface="Times New Roman" pitchFamily="18" charset="0"/>
                <a:cs typeface="Times New Roman" pitchFamily="18" charset="0"/>
              </a:rPr>
              <a:t>potassium, magnesium and dietary fiber</a:t>
            </a:r>
            <a:r>
              <a:rPr lang="ru-RU" altLang="ru-RU" dirty="0">
                <a:latin typeface="Times New Roman" pitchFamily="18" charset="0"/>
                <a:cs typeface="Times New Roman" pitchFamily="18" charset="0"/>
              </a:rPr>
              <a:t>s</a:t>
            </a:r>
            <a:r>
              <a:rPr lang="en-US" altLang="ru-RU" dirty="0">
                <a:latin typeface="Times New Roman" pitchFamily="18" charset="0"/>
                <a:cs typeface="Times New Roman" pitchFamily="18" charset="0"/>
              </a:rPr>
              <a:t>. Food </a:t>
            </a:r>
            <a:r>
              <a:rPr lang="ru-RU" altLang="ru-RU" dirty="0">
                <a:latin typeface="Times New Roman" pitchFamily="18" charset="0"/>
                <a:cs typeface="Times New Roman" pitchFamily="18" charset="0"/>
              </a:rPr>
              <a:t>i</a:t>
            </a:r>
            <a:r>
              <a:rPr lang="en-US" altLang="ru-RU" dirty="0">
                <a:latin typeface="Times New Roman" pitchFamily="18" charset="0"/>
                <a:cs typeface="Times New Roman" pitchFamily="18" charset="0"/>
              </a:rPr>
              <a:t>s crushed, boiled. Temperature of food is </a:t>
            </a:r>
            <a:r>
              <a:rPr lang="en-US" altLang="ru-RU" dirty="0" smtClean="0">
                <a:latin typeface="Times New Roman" pitchFamily="18" charset="0"/>
                <a:cs typeface="Times New Roman" pitchFamily="18" charset="0"/>
              </a:rPr>
              <a:t>usual.  </a:t>
            </a:r>
            <a:r>
              <a:rPr lang="en-US" altLang="ru-RU" dirty="0">
                <a:latin typeface="Times New Roman" pitchFamily="18" charset="0"/>
                <a:cs typeface="Times New Roman" pitchFamily="18" charset="0"/>
              </a:rPr>
              <a:t>Eating - 5 - 6 times a day in small portions.</a:t>
            </a:r>
            <a:endParaRPr lang="ru-RU" altLang="ru-RU" dirty="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Exclude</a:t>
            </a:r>
            <a:r>
              <a:rPr lang="ru-RU" altLang="ru-RU" b="1" dirty="0" smtClean="0">
                <a:latin typeface="Times New Roman" pitchFamily="18" charset="0"/>
                <a:cs typeface="Times New Roman" pitchFamily="18" charset="0"/>
              </a:rPr>
              <a:t> </a:t>
            </a:r>
            <a:r>
              <a:rPr lang="en-US" altLang="ru-RU" b="1" dirty="0" smtClean="0">
                <a:latin typeface="Times New Roman" pitchFamily="18" charset="0"/>
                <a:cs typeface="Times New Roman" pitchFamily="18" charset="0"/>
              </a:rPr>
              <a:t>or reduce</a:t>
            </a:r>
            <a:r>
              <a:rPr lang="ru-RU" altLang="ru-RU" b="1"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Reduced content of animal fat, limited salt, free liquid</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maximum - 1.2 liters</a:t>
            </a:r>
            <a:r>
              <a:rPr lang="ru-RU" altLang="ru-RU"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cholesterol</a:t>
            </a:r>
            <a:r>
              <a:rPr lang="ru-RU" alt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3704007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66700" y="304800"/>
            <a:ext cx="5753100" cy="6324600"/>
          </a:xfrm>
          <a:solidFill>
            <a:schemeClr val="accent2">
              <a:lumMod val="20000"/>
              <a:lumOff val="80000"/>
            </a:schemeClr>
          </a:solidFill>
        </p:spPr>
        <p:txBody>
          <a:bodyPr>
            <a:normAutofit fontScale="85000" lnSpcReduction="20000"/>
          </a:bodyPr>
          <a:lstStyle/>
          <a:p>
            <a:pPr>
              <a:lnSpc>
                <a:spcPct val="120000"/>
              </a:lnSpc>
              <a:spcBef>
                <a:spcPts val="300"/>
              </a:spcBef>
              <a:buNone/>
            </a:pPr>
            <a:r>
              <a:rPr lang="en-US" b="1" dirty="0" smtClean="0"/>
              <a:t>Diet N 11</a:t>
            </a:r>
          </a:p>
          <a:p>
            <a:pPr>
              <a:lnSpc>
                <a:spcPct val="120000"/>
              </a:lnSpc>
              <a:spcBef>
                <a:spcPts val="300"/>
              </a:spcBef>
              <a:buNone/>
            </a:pPr>
            <a:endParaRPr lang="en-US" altLang="ru-RU" b="1"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b="1"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tuberculosis </a:t>
            </a:r>
            <a:r>
              <a:rPr lang="ru-RU" altLang="ru-RU" dirty="0">
                <a:latin typeface="Times New Roman" panose="02020603050405020304" pitchFamily="18" charset="0"/>
                <a:cs typeface="Times New Roman" panose="02020603050405020304" pitchFamily="18" charset="0"/>
              </a:rPr>
              <a:t>a</a:t>
            </a:r>
            <a:r>
              <a:rPr lang="en-US" altLang="ru-RU" dirty="0">
                <a:latin typeface="Times New Roman" panose="02020603050405020304" pitchFamily="18" charset="0"/>
                <a:cs typeface="Times New Roman" panose="02020603050405020304" pitchFamily="18" charset="0"/>
              </a:rPr>
              <a:t>t the absence of internal diseases</a:t>
            </a:r>
            <a:r>
              <a:rPr lang="en-US"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r>
              <a:rPr lang="en-US" altLang="ru-RU" dirty="0">
                <a:latin typeface="Times New Roman" panose="02020603050405020304" pitchFamily="18" charset="0"/>
                <a:cs typeface="Times New Roman" panose="02020603050405020304" pitchFamily="18" charset="0"/>
              </a:rPr>
              <a:t>  </a:t>
            </a:r>
            <a:endParaRPr lang="ru-RU" altLang="ru-RU" dirty="0">
              <a:latin typeface="Times New Roman" panose="02020603050405020304" pitchFamily="18" charset="0"/>
              <a:cs typeface="Times New Roman" panose="02020603050405020304" pitchFamily="18" charset="0"/>
            </a:endParaRPr>
          </a:p>
          <a:p>
            <a:pPr>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Purpose:</a:t>
            </a:r>
            <a:r>
              <a:rPr lang="en-US" altLang="ru-RU" dirty="0" smtClean="0">
                <a:latin typeface="Times New Roman" panose="02020603050405020304" pitchFamily="18" charset="0"/>
                <a:cs typeface="Times New Roman" panose="02020603050405020304" pitchFamily="18" charset="0"/>
              </a:rPr>
              <a:t> stimulation of immunity</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General </a:t>
            </a:r>
            <a:r>
              <a:rPr lang="en-US" altLang="ru-RU" b="1" dirty="0">
                <a:latin typeface="Times New Roman" panose="02020603050405020304" pitchFamily="18" charset="0"/>
                <a:cs typeface="Times New Roman" panose="02020603050405020304" pitchFamily="18" charset="0"/>
              </a:rPr>
              <a:t>characteristics</a:t>
            </a:r>
            <a:r>
              <a:rPr lang="en-US" altLang="ru-RU" dirty="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high-caloric </a:t>
            </a:r>
            <a:r>
              <a:rPr lang="en-US" altLang="ru-RU" b="1" dirty="0">
                <a:latin typeface="Times New Roman" panose="02020603050405020304" pitchFamily="18" charset="0"/>
                <a:cs typeface="Times New Roman" panose="02020603050405020304" pitchFamily="18" charset="0"/>
              </a:rPr>
              <a:t>diet </a:t>
            </a:r>
            <a:r>
              <a:rPr lang="en-US" altLang="ru-RU" dirty="0">
                <a:latin typeface="Times New Roman" panose="02020603050405020304" pitchFamily="18" charset="0"/>
                <a:cs typeface="Times New Roman" panose="02020603050405020304" pitchFamily="18" charset="0"/>
              </a:rPr>
              <a:t>with high content of protein and vitamins, moderate increase fats and carbohydrates, vitamins, mineral</a:t>
            </a:r>
            <a:r>
              <a:rPr lang="ru-RU" alt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substances. Salt and fluid is</a:t>
            </a:r>
            <a:r>
              <a:rPr lang="ru-RU" altLang="ru-RU" dirty="0">
                <a:latin typeface="Times New Roman" panose="02020603050405020304" pitchFamily="18" charset="0"/>
                <a:cs typeface="Times New Roman" panose="02020603050405020304" pitchFamily="18" charset="0"/>
              </a:rPr>
              <a:t> </a:t>
            </a:r>
            <a:r>
              <a:rPr lang="en-US" altLang="ru-RU" dirty="0">
                <a:latin typeface="Times New Roman" panose="02020603050405020304" pitchFamily="18" charset="0"/>
                <a:cs typeface="Times New Roman" panose="02020603050405020304" pitchFamily="18" charset="0"/>
              </a:rPr>
              <a:t>in the normal range. </a:t>
            </a:r>
            <a:r>
              <a:rPr lang="en-US" altLang="ru-RU" dirty="0" err="1">
                <a:latin typeface="Times New Roman" panose="02020603050405020304" pitchFamily="18" charset="0"/>
                <a:cs typeface="Times New Roman" panose="02020603050405020304" pitchFamily="18" charset="0"/>
              </a:rPr>
              <a:t>Usua</a:t>
            </a:r>
            <a:r>
              <a:rPr lang="ru-RU" altLang="ru-RU" dirty="0">
                <a:latin typeface="Times New Roman" panose="02020603050405020304" pitchFamily="18" charset="0"/>
                <a:cs typeface="Times New Roman" panose="02020603050405020304" pitchFamily="18" charset="0"/>
              </a:rPr>
              <a:t>l</a:t>
            </a:r>
            <a:r>
              <a:rPr lang="en-US" altLang="ru-RU" dirty="0">
                <a:latin typeface="Times New Roman" panose="02020603050405020304" pitchFamily="18" charset="0"/>
                <a:cs typeface="Times New Roman" panose="02020603050405020304" pitchFamily="18" charset="0"/>
              </a:rPr>
              <a:t> cooking with saving of extractives</a:t>
            </a:r>
            <a:r>
              <a:rPr lang="ru-RU" altLang="ru-RU" dirty="0">
                <a:latin typeface="Times New Roman" panose="02020603050405020304" pitchFamily="18" charset="0"/>
                <a:cs typeface="Times New Roman" panose="02020603050405020304" pitchFamily="18" charset="0"/>
              </a:rPr>
              <a:t>;</a:t>
            </a:r>
            <a:r>
              <a:rPr lang="en-US" altLang="ru-RU" dirty="0">
                <a:latin typeface="Times New Roman" panose="02020603050405020304" pitchFamily="18" charset="0"/>
                <a:cs typeface="Times New Roman" panose="02020603050405020304" pitchFamily="18" charset="0"/>
              </a:rPr>
              <a:t> spices is </a:t>
            </a:r>
            <a:r>
              <a:rPr lang="ru-RU" altLang="ru-RU" dirty="0">
                <a:latin typeface="Times New Roman" panose="02020603050405020304" pitchFamily="18" charset="0"/>
                <a:cs typeface="Times New Roman" panose="02020603050405020304" pitchFamily="18" charset="0"/>
              </a:rPr>
              <a:t>a</a:t>
            </a:r>
            <a:r>
              <a:rPr lang="en-US" altLang="ru-RU" dirty="0" err="1">
                <a:latin typeface="Times New Roman" panose="02020603050405020304" pitchFamily="18" charset="0"/>
                <a:cs typeface="Times New Roman" panose="02020603050405020304" pitchFamily="18" charset="0"/>
              </a:rPr>
              <a:t>llowed</a:t>
            </a:r>
            <a:r>
              <a:rPr lang="en-US" altLang="ru-RU" dirty="0">
                <a:latin typeface="Times New Roman" panose="02020603050405020304" pitchFamily="18" charset="0"/>
                <a:cs typeface="Times New Roman" panose="02020603050405020304" pitchFamily="18" charset="0"/>
              </a:rPr>
              <a:t>. </a:t>
            </a:r>
            <a:r>
              <a:rPr lang="en-US" altLang="ru-RU" dirty="0" err="1">
                <a:latin typeface="Times New Roman" panose="02020603050405020304" pitchFamily="18" charset="0"/>
                <a:cs typeface="Times New Roman" panose="02020603050405020304" pitchFamily="18" charset="0"/>
              </a:rPr>
              <a:t>Ea</a:t>
            </a:r>
            <a:r>
              <a:rPr lang="ru-RU" altLang="ru-RU" dirty="0">
                <a:latin typeface="Times New Roman" panose="02020603050405020304" pitchFamily="18" charset="0"/>
                <a:cs typeface="Times New Roman" panose="02020603050405020304" pitchFamily="18" charset="0"/>
              </a:rPr>
              <a:t>t</a:t>
            </a:r>
            <a:r>
              <a:rPr lang="en-US" altLang="ru-RU" dirty="0" err="1">
                <a:latin typeface="Times New Roman" panose="02020603050405020304" pitchFamily="18" charset="0"/>
                <a:cs typeface="Times New Roman" panose="02020603050405020304" pitchFamily="18" charset="0"/>
              </a:rPr>
              <a:t>ing</a:t>
            </a:r>
            <a:r>
              <a:rPr lang="en-US" altLang="ru-RU" dirty="0">
                <a:latin typeface="Times New Roman" panose="02020603050405020304" pitchFamily="18" charset="0"/>
                <a:cs typeface="Times New Roman" panose="02020603050405020304" pitchFamily="18" charset="0"/>
              </a:rPr>
              <a:t> 4 - 5 times a day</a:t>
            </a:r>
            <a:r>
              <a:rPr lang="en-US" altLang="ru-RU" dirty="0" smtClean="0">
                <a:latin typeface="Times New Roman" panose="02020603050405020304" pitchFamily="18" charset="0"/>
                <a:cs typeface="Times New Roman" panose="02020603050405020304" pitchFamily="18" charset="0"/>
              </a:rPr>
              <a:t>.</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infusible fats, pastry.</a:t>
            </a:r>
            <a:endParaRPr lang="ru-RU" altLang="ru-RU" dirty="0" smtClean="0">
              <a:latin typeface="Times New Roman" panose="02020603050405020304" pitchFamily="18" charset="0"/>
              <a:cs typeface="Times New Roman" panose="02020603050405020304" pitchFamily="18" charset="0"/>
            </a:endParaRPr>
          </a:p>
          <a:p>
            <a:pPr>
              <a:spcBef>
                <a:spcPct val="0"/>
              </a:spcBef>
              <a:buNone/>
            </a:pPr>
            <a:endParaRPr lang="ru-RU" alt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172200" y="266700"/>
            <a:ext cx="5772150" cy="6343650"/>
          </a:xfrm>
          <a:solidFill>
            <a:schemeClr val="accent2">
              <a:lumMod val="20000"/>
              <a:lumOff val="80000"/>
            </a:schemeClr>
          </a:solidFill>
        </p:spPr>
        <p:txBody>
          <a:bodyPr>
            <a:normAutofit fontScale="85000" lnSpcReduction="20000"/>
          </a:bodyPr>
          <a:lstStyle/>
          <a:p>
            <a:pPr>
              <a:lnSpc>
                <a:spcPct val="120000"/>
              </a:lnSpc>
              <a:spcBef>
                <a:spcPts val="300"/>
              </a:spcBef>
              <a:buNone/>
            </a:pPr>
            <a:r>
              <a:rPr lang="en-US" b="1" dirty="0" smtClean="0">
                <a:latin typeface="Times New Roman" pitchFamily="18" charset="0"/>
                <a:cs typeface="Times New Roman" pitchFamily="18" charset="0"/>
              </a:rPr>
              <a:t>Diet N 1</a:t>
            </a:r>
            <a:r>
              <a:rPr lang="ru-RU" b="1" dirty="0" smtClean="0">
                <a:latin typeface="Times New Roman" pitchFamily="18" charset="0"/>
                <a:cs typeface="Times New Roman" pitchFamily="18" charset="0"/>
              </a:rPr>
              <a:t>2</a:t>
            </a:r>
            <a:endParaRPr lang="en-US" altLang="ru-RU" b="1" dirty="0" smtClean="0">
              <a:latin typeface="Times New Roman" pitchFamily="18" charset="0"/>
              <a:cs typeface="Times New Roman" pitchFamily="18" charset="0"/>
            </a:endParaRPr>
          </a:p>
          <a:p>
            <a:pPr>
              <a:lnSpc>
                <a:spcPct val="120000"/>
              </a:lnSpc>
              <a:spcBef>
                <a:spcPts val="300"/>
              </a:spcBef>
              <a:buNone/>
            </a:pPr>
            <a:endParaRPr lang="en-US" altLang="ru-RU" b="1"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Indications:</a:t>
            </a:r>
            <a:r>
              <a:rPr lang="en-US" altLang="ru-RU" dirty="0" smtClean="0">
                <a:latin typeface="Times New Roman" pitchFamily="18" charset="0"/>
                <a:cs typeface="Times New Roman" pitchFamily="18" charset="0"/>
              </a:rPr>
              <a:t> functional diseases of the nervous system</a:t>
            </a:r>
          </a:p>
          <a:p>
            <a:pPr>
              <a:lnSpc>
                <a:spcPct val="120000"/>
              </a:lnSpc>
              <a:spcBef>
                <a:spcPts val="300"/>
              </a:spcBef>
              <a:buNone/>
            </a:pPr>
            <a:endParaRPr lang="ru-RU" altLang="ru-RU" dirty="0" smtClean="0">
              <a:latin typeface="Times New Roman" pitchFamily="18" charset="0"/>
              <a:cs typeface="Times New Roman" pitchFamily="18" charset="0"/>
            </a:endParaRPr>
          </a:p>
          <a:p>
            <a:pPr>
              <a:lnSpc>
                <a:spcPct val="120000"/>
              </a:lnSpc>
              <a:spcBef>
                <a:spcPts val="300"/>
              </a:spcBef>
              <a:buNone/>
            </a:pPr>
            <a:r>
              <a:rPr lang="en-US" b="1" dirty="0" smtClean="0">
                <a:latin typeface="Times New Roman" pitchFamily="18" charset="0"/>
                <a:cs typeface="Times New Roman" pitchFamily="18" charset="0"/>
              </a:rPr>
              <a:t>Purpose: </a:t>
            </a:r>
            <a:r>
              <a:rPr lang="en-US" dirty="0" smtClean="0">
                <a:latin typeface="Times New Roman" pitchFamily="18" charset="0"/>
                <a:cs typeface="Times New Roman" pitchFamily="18" charset="0"/>
              </a:rPr>
              <a:t>restoration of normal functioning of the nervous system.</a:t>
            </a:r>
            <a:endParaRPr lang="ru-RU" altLang="ru-RU"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General characteristics:</a:t>
            </a:r>
            <a:r>
              <a:rPr lang="en-US" altLang="ru-RU" dirty="0" smtClean="0">
                <a:latin typeface="Times New Roman" pitchFamily="18" charset="0"/>
                <a:cs typeface="Times New Roman" pitchFamily="18" charset="0"/>
              </a:rPr>
              <a:t> full</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nutrition. Recommended dishes from the liver, tongue, dairy products and legumes containing salts of phosphorus</a:t>
            </a:r>
          </a:p>
          <a:p>
            <a:pPr>
              <a:lnSpc>
                <a:spcPct val="120000"/>
              </a:lnSpc>
              <a:spcBef>
                <a:spcPts val="300"/>
              </a:spcBef>
              <a:buNone/>
            </a:pPr>
            <a:endParaRPr lang="en-US" altLang="ru-RU"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Exclude</a:t>
            </a:r>
            <a:r>
              <a:rPr lang="ru-RU" altLang="ru-RU" b="1" dirty="0" smtClean="0">
                <a:latin typeface="Times New Roman" pitchFamily="18" charset="0"/>
                <a:cs typeface="Times New Roman" pitchFamily="18" charset="0"/>
              </a:rPr>
              <a:t> </a:t>
            </a:r>
            <a:r>
              <a:rPr lang="en-US" altLang="ru-RU" b="1" dirty="0" smtClean="0">
                <a:latin typeface="Times New Roman" pitchFamily="18" charset="0"/>
                <a:cs typeface="Times New Roman" pitchFamily="18" charset="0"/>
              </a:rPr>
              <a:t>or reduce</a:t>
            </a:r>
            <a:r>
              <a:rPr lang="ru-RU" altLang="ru-RU" b="1"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hot spices, strong broth, smoked meat, fatty</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and fried foods, alcohol, strong tea, coffee, limit meat and salt.</a:t>
            </a:r>
            <a:endParaRPr lang="ru-RU" altLang="ru-RU"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31171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18052" y="278297"/>
            <a:ext cx="6062870" cy="6341164"/>
          </a:xfrm>
          <a:solidFill>
            <a:schemeClr val="accent2">
              <a:lumMod val="20000"/>
              <a:lumOff val="80000"/>
            </a:schemeClr>
          </a:solidFill>
        </p:spPr>
        <p:txBody>
          <a:bodyPr>
            <a:normAutofit fontScale="70000" lnSpcReduction="20000"/>
          </a:bodyPr>
          <a:lstStyle/>
          <a:p>
            <a:pPr>
              <a:lnSpc>
                <a:spcPct val="120000"/>
              </a:lnSpc>
              <a:spcBef>
                <a:spcPts val="300"/>
              </a:spcBef>
              <a:buNone/>
            </a:pPr>
            <a:r>
              <a:rPr lang="en-US" b="1" dirty="0" smtClean="0">
                <a:latin typeface="Times New Roman" pitchFamily="18" charset="0"/>
                <a:cs typeface="Times New Roman" pitchFamily="18" charset="0"/>
              </a:rPr>
              <a:t>Diet N 13</a:t>
            </a:r>
            <a:endParaRPr lang="en-US" altLang="ru-RU" b="1" dirty="0" smtClean="0">
              <a:latin typeface="Times New Roman" pitchFamily="18" charset="0"/>
              <a:cs typeface="Times New Roman" pitchFamily="18" charset="0"/>
            </a:endParaRPr>
          </a:p>
          <a:p>
            <a:pPr>
              <a:lnSpc>
                <a:spcPct val="120000"/>
              </a:lnSpc>
              <a:spcBef>
                <a:spcPts val="300"/>
              </a:spcBef>
              <a:buNone/>
            </a:pPr>
            <a:endParaRPr lang="en-US" altLang="ru-RU" b="1"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Indications:</a:t>
            </a:r>
            <a:r>
              <a:rPr lang="en-US" altLang="ru-RU" dirty="0" smtClean="0">
                <a:latin typeface="Times New Roman" pitchFamily="18" charset="0"/>
                <a:cs typeface="Times New Roman" pitchFamily="18" charset="0"/>
              </a:rPr>
              <a:t> acute infectious diseases during the fever</a:t>
            </a:r>
          </a:p>
          <a:p>
            <a:pPr>
              <a:lnSpc>
                <a:spcPct val="120000"/>
              </a:lnSpc>
              <a:spcBef>
                <a:spcPts val="300"/>
              </a:spcBef>
              <a:buNone/>
            </a:pPr>
            <a:endParaRPr lang="ru-RU" altLang="ru-RU" dirty="0" smtClean="0">
              <a:latin typeface="Times New Roman" pitchFamily="18" charset="0"/>
              <a:cs typeface="Times New Roman" pitchFamily="18" charset="0"/>
            </a:endParaRPr>
          </a:p>
          <a:p>
            <a:pPr>
              <a:lnSpc>
                <a:spcPct val="120000"/>
              </a:lnSpc>
              <a:spcBef>
                <a:spcPts val="300"/>
              </a:spcBef>
              <a:buNone/>
            </a:pPr>
            <a:r>
              <a:rPr lang="en-US" b="1" dirty="0" smtClean="0">
                <a:latin typeface="Times New Roman" pitchFamily="18" charset="0"/>
                <a:cs typeface="Times New Roman" pitchFamily="18" charset="0"/>
              </a:rPr>
              <a:t>Purpose:</a:t>
            </a:r>
            <a:r>
              <a:rPr lang="en-US" altLang="ru-RU" b="1"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reduction of irritating action of food on the inflamed tissue of the pharynx and larynx, reducing the load on the digestive system during intoxication, fever and bed rest, increased immune protection, creating favorable conditions for recovery.</a:t>
            </a:r>
            <a:endParaRPr lang="ru-RU" altLang="ru-RU"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General characteristics:</a:t>
            </a:r>
            <a:r>
              <a:rPr lang="en-US" altLang="ru-RU" dirty="0" smtClean="0">
                <a:latin typeface="Times New Roman" pitchFamily="18" charset="0"/>
                <a:cs typeface="Times New Roman" pitchFamily="18" charset="0"/>
              </a:rPr>
              <a:t> content of protein at the lower boundary of the physiological norm, moderate </a:t>
            </a:r>
            <a:r>
              <a:rPr lang="ru-RU" altLang="ru-RU" dirty="0" err="1" smtClean="0">
                <a:latin typeface="Times New Roman" pitchFamily="18" charset="0"/>
                <a:cs typeface="Times New Roman" pitchFamily="18" charset="0"/>
              </a:rPr>
              <a:t>l</a:t>
            </a:r>
            <a:r>
              <a:rPr lang="en-US" altLang="ru-RU" dirty="0" smtClean="0">
                <a:latin typeface="Times New Roman" pitchFamily="18" charset="0"/>
                <a:cs typeface="Times New Roman" pitchFamily="18" charset="0"/>
              </a:rPr>
              <a:t>imitation of fats, carbohydrates</a:t>
            </a:r>
            <a:r>
              <a:rPr lang="ru-RU" altLang="ru-RU"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fluid in large </a:t>
            </a:r>
            <a:r>
              <a:rPr lang="ru-RU" altLang="ru-RU" dirty="0" err="1" smtClean="0">
                <a:latin typeface="Times New Roman" pitchFamily="18" charset="0"/>
                <a:cs typeface="Times New Roman" pitchFamily="18" charset="0"/>
              </a:rPr>
              <a:t>a</a:t>
            </a:r>
            <a:r>
              <a:rPr lang="en-US" altLang="ru-RU" dirty="0" err="1" smtClean="0">
                <a:latin typeface="Times New Roman" pitchFamily="18" charset="0"/>
                <a:cs typeface="Times New Roman" pitchFamily="18" charset="0"/>
              </a:rPr>
              <a:t>moun</a:t>
            </a:r>
            <a:r>
              <a:rPr lang="en-US" altLang="ru-RU" dirty="0" smtClean="0">
                <a:latin typeface="Times New Roman" pitchFamily="18" charset="0"/>
                <a:cs typeface="Times New Roman" pitchFamily="18" charset="0"/>
              </a:rPr>
              <a:t>t </a:t>
            </a:r>
            <a:r>
              <a:rPr lang="ru-RU" altLang="ru-RU"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2 liters and more </a:t>
            </a:r>
            <a:r>
              <a:rPr lang="ru-RU" altLang="ru-RU" dirty="0" smtClean="0">
                <a:latin typeface="Times New Roman" pitchFamily="18" charset="0"/>
                <a:cs typeface="Times New Roman" pitchFamily="18" charset="0"/>
              </a:rPr>
              <a:t>)</a:t>
            </a:r>
            <a:r>
              <a:rPr lang="ru-RU" altLang="ru-RU" dirty="0" err="1"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in the form of drinks with vitamins (juice). Food is prepared mashed, boiled in water or steamed. </a:t>
            </a:r>
          </a:p>
          <a:p>
            <a:pPr>
              <a:lnSpc>
                <a:spcPct val="120000"/>
              </a:lnSpc>
              <a:spcBef>
                <a:spcPts val="300"/>
              </a:spcBef>
              <a:buNone/>
            </a:pPr>
            <a:endParaRPr lang="en-US" altLang="ru-RU" dirty="0" smtClean="0">
              <a:latin typeface="Times New Roman" pitchFamily="18" charset="0"/>
              <a:cs typeface="Times New Roman" pitchFamily="18" charset="0"/>
            </a:endParaRPr>
          </a:p>
          <a:p>
            <a:pPr>
              <a:lnSpc>
                <a:spcPct val="120000"/>
              </a:lnSpc>
              <a:spcBef>
                <a:spcPts val="300"/>
              </a:spcBef>
              <a:buNone/>
            </a:pPr>
            <a:r>
              <a:rPr lang="en-US" altLang="ru-RU" b="1" dirty="0" smtClean="0">
                <a:latin typeface="Times New Roman" pitchFamily="18" charset="0"/>
                <a:cs typeface="Times New Roman" pitchFamily="18" charset="0"/>
              </a:rPr>
              <a:t>Exclude</a:t>
            </a:r>
            <a:r>
              <a:rPr lang="ru-RU" altLang="ru-RU" b="1" dirty="0" smtClean="0">
                <a:latin typeface="Times New Roman" pitchFamily="18" charset="0"/>
                <a:cs typeface="Times New Roman" pitchFamily="18" charset="0"/>
              </a:rPr>
              <a:t> </a:t>
            </a:r>
            <a:r>
              <a:rPr lang="en-US" altLang="ru-RU" b="1" dirty="0" smtClean="0">
                <a:latin typeface="Times New Roman" pitchFamily="18" charset="0"/>
                <a:cs typeface="Times New Roman" pitchFamily="18" charset="0"/>
              </a:rPr>
              <a:t>or reduce</a:t>
            </a:r>
            <a:r>
              <a:rPr lang="ru-RU" altLang="ru-RU" b="1" dirty="0" smtClean="0">
                <a:latin typeface="Times New Roman" pitchFamily="18" charset="0"/>
                <a:cs typeface="Times New Roman" pitchFamily="18" charset="0"/>
              </a:rPr>
              <a:t>:</a:t>
            </a:r>
            <a:r>
              <a:rPr lang="en-US" altLang="ru-RU" dirty="0" smtClean="0">
                <a:latin typeface="Times New Roman" pitchFamily="18" charset="0"/>
                <a:cs typeface="Times New Roman" pitchFamily="18" charset="0"/>
              </a:rPr>
              <a:t> fatty, salty, crude</a:t>
            </a:r>
            <a:r>
              <a:rPr lang="ru-RU" altLang="ru-RU" dirty="0" smtClean="0">
                <a:latin typeface="Times New Roman" pitchFamily="18" charset="0"/>
                <a:cs typeface="Times New Roman" pitchFamily="18" charset="0"/>
              </a:rPr>
              <a:t> </a:t>
            </a:r>
            <a:r>
              <a:rPr lang="en-US" altLang="ru-RU" dirty="0" smtClean="0">
                <a:latin typeface="Times New Roman" pitchFamily="18" charset="0"/>
                <a:cs typeface="Times New Roman" pitchFamily="18" charset="0"/>
              </a:rPr>
              <a:t>cellulose. Increase </a:t>
            </a:r>
            <a:r>
              <a:rPr lang="ru-RU" altLang="ru-RU" dirty="0" err="1" smtClean="0">
                <a:latin typeface="Times New Roman" pitchFamily="18" charset="0"/>
                <a:cs typeface="Times New Roman" pitchFamily="18" charset="0"/>
              </a:rPr>
              <a:t>t</a:t>
            </a:r>
            <a:r>
              <a:rPr lang="en-US" altLang="ru-RU" dirty="0" smtClean="0">
                <a:latin typeface="Times New Roman" pitchFamily="18" charset="0"/>
                <a:cs typeface="Times New Roman" pitchFamily="18" charset="0"/>
              </a:rPr>
              <a:t>he salt at the </a:t>
            </a:r>
            <a:r>
              <a:rPr lang="ru-RU" altLang="ru-RU" dirty="0" err="1" smtClean="0">
                <a:latin typeface="Times New Roman" pitchFamily="18" charset="0"/>
                <a:cs typeface="Times New Roman" pitchFamily="18" charset="0"/>
              </a:rPr>
              <a:t>p</a:t>
            </a:r>
            <a:r>
              <a:rPr lang="en-US" altLang="ru-RU" dirty="0" err="1" smtClean="0">
                <a:latin typeface="Times New Roman" pitchFamily="18" charset="0"/>
                <a:cs typeface="Times New Roman" pitchFamily="18" charset="0"/>
              </a:rPr>
              <a:t>rofuse</a:t>
            </a:r>
            <a:r>
              <a:rPr lang="en-US" altLang="ru-RU" dirty="0" smtClean="0">
                <a:latin typeface="Times New Roman" pitchFamily="18" charset="0"/>
                <a:cs typeface="Times New Roman" pitchFamily="18" charset="0"/>
              </a:rPr>
              <a:t> sweating, profuse vomiting. </a:t>
            </a:r>
            <a:endParaRPr lang="ru-RU" altLang="ru-RU"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6798364" y="278296"/>
            <a:ext cx="4969565" cy="6321287"/>
          </a:xfrm>
          <a:solidFill>
            <a:schemeClr val="accent2">
              <a:lumMod val="20000"/>
              <a:lumOff val="80000"/>
            </a:schemeClr>
          </a:solidFill>
        </p:spPr>
        <p:txBody>
          <a:bodyPr>
            <a:normAutofit fontScale="70000" lnSpcReduction="20000"/>
          </a:bodyPr>
          <a:lstStyle/>
          <a:p>
            <a:pPr>
              <a:lnSpc>
                <a:spcPct val="120000"/>
              </a:lnSpc>
              <a:spcBef>
                <a:spcPts val="600"/>
              </a:spcBef>
              <a:buNone/>
            </a:pPr>
            <a:r>
              <a:rPr lang="en-US" b="1" dirty="0" smtClean="0">
                <a:latin typeface="Times New Roman" panose="02020603050405020304" pitchFamily="18" charset="0"/>
                <a:cs typeface="Times New Roman" panose="02020603050405020304" pitchFamily="18" charset="0"/>
              </a:rPr>
              <a:t>Diet N 14</a:t>
            </a:r>
          </a:p>
          <a:p>
            <a:pPr>
              <a:lnSpc>
                <a:spcPct val="120000"/>
              </a:lnSpc>
              <a:spcBef>
                <a:spcPts val="600"/>
              </a:spcBef>
              <a:buNone/>
            </a:pPr>
            <a:endParaRPr lang="en-US" altLang="ru-RU" b="1"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Kidney stones</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urolithiasis</a:t>
            </a:r>
            <a:r>
              <a:rPr lang="en-US" dirty="0" smtClean="0">
                <a:latin typeface="Times New Roman" panose="02020603050405020304" pitchFamily="18" charset="0"/>
                <a:cs typeface="Times New Roman" panose="02020603050405020304" pitchFamily="18" charset="0"/>
              </a:rPr>
              <a:t>) with alkaline reaction of urine</a:t>
            </a:r>
          </a:p>
          <a:p>
            <a:pPr>
              <a:lnSpc>
                <a:spcPct val="120000"/>
              </a:lnSpc>
              <a:spcBef>
                <a:spcPts val="600"/>
              </a:spcBef>
              <a:buNone/>
            </a:pPr>
            <a:r>
              <a:rPr lang="en-US" b="1" dirty="0" smtClean="0">
                <a:latin typeface="Times New Roman" panose="02020603050405020304" pitchFamily="18" charset="0"/>
                <a:cs typeface="Times New Roman" panose="02020603050405020304" pitchFamily="18" charset="0"/>
              </a:rPr>
              <a:t>Purpose:</a:t>
            </a:r>
            <a:r>
              <a:rPr lang="en-US"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acidification of the urine</a:t>
            </a:r>
            <a:r>
              <a:rPr lang="ru-RU" altLang="ru-RU" dirty="0" smtClean="0">
                <a:latin typeface="Times New Roman" panose="02020603050405020304" pitchFamily="18" charset="0"/>
                <a:cs typeface="Times New Roman" panose="02020603050405020304" pitchFamily="18" charset="0"/>
              </a:rPr>
              <a:t>.</a:t>
            </a:r>
            <a:endParaRPr lang="ru-RU" altLang="ru-RU" b="1" dirty="0" smtClean="0">
              <a:latin typeface="Times New Roman" panose="02020603050405020304" pitchFamily="18" charset="0"/>
              <a:cs typeface="Times New Roman" panose="02020603050405020304" pitchFamily="18" charset="0"/>
            </a:endParaRP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General characteristics: </a:t>
            </a:r>
            <a:r>
              <a:rPr lang="en-US" altLang="ru-RU" dirty="0" smtClean="0">
                <a:latin typeface="Times New Roman" panose="02020603050405020304" pitchFamily="18" charset="0"/>
                <a:cs typeface="Times New Roman" panose="02020603050405020304" pitchFamily="18" charset="0"/>
              </a:rPr>
              <a:t>the content of proteins, fats, carbohydrates is normal. Introduced in the diet products </a:t>
            </a:r>
            <a:r>
              <a:rPr lang="ru-RU" altLang="ru-RU" dirty="0" err="1" smtClean="0">
                <a:latin typeface="Times New Roman" panose="02020603050405020304" pitchFamily="18" charset="0"/>
                <a:cs typeface="Times New Roman" panose="02020603050405020304" pitchFamily="18" charset="0"/>
              </a:rPr>
              <a:t>w</a:t>
            </a:r>
            <a:r>
              <a:rPr lang="en-US" altLang="ru-RU" dirty="0" err="1" smtClean="0">
                <a:latin typeface="Times New Roman" panose="02020603050405020304" pitchFamily="18" charset="0"/>
                <a:cs typeface="Times New Roman" panose="02020603050405020304" pitchFamily="18" charset="0"/>
              </a:rPr>
              <a:t>hich</a:t>
            </a:r>
            <a:r>
              <a:rPr lang="en-US" altLang="ru-RU" dirty="0" smtClean="0">
                <a:latin typeface="Times New Roman" panose="02020603050405020304" pitchFamily="18" charset="0"/>
                <a:cs typeface="Times New Roman" panose="02020603050405020304" pitchFamily="18" charset="0"/>
              </a:rPr>
              <a:t> </a:t>
            </a:r>
            <a:r>
              <a:rPr lang="ru-RU" altLang="ru-RU" dirty="0" err="1" smtClean="0">
                <a:latin typeface="Times New Roman" panose="02020603050405020304" pitchFamily="18" charset="0"/>
                <a:cs typeface="Times New Roman" panose="02020603050405020304" pitchFamily="18" charset="0"/>
              </a:rPr>
              <a:t>c</a:t>
            </a:r>
            <a:r>
              <a:rPr lang="en-US" altLang="ru-RU" dirty="0" err="1" smtClean="0">
                <a:latin typeface="Times New Roman" panose="02020603050405020304" pitchFamily="18" charset="0"/>
                <a:cs typeface="Times New Roman" panose="02020603050405020304" pitchFamily="18" charset="0"/>
              </a:rPr>
              <a:t>hanges</a:t>
            </a:r>
            <a:r>
              <a:rPr lang="en-US" altLang="ru-RU" dirty="0" smtClean="0">
                <a:latin typeface="Times New Roman" panose="02020603050405020304" pitchFamily="18" charset="0"/>
                <a:cs typeface="Times New Roman" panose="02020603050405020304" pitchFamily="18" charset="0"/>
              </a:rPr>
              <a:t> the react</a:t>
            </a:r>
            <a:r>
              <a:rPr lang="ru-RU" altLang="ru-RU" dirty="0" err="1" smtClean="0">
                <a:latin typeface="Times New Roman" panose="02020603050405020304" pitchFamily="18" charset="0"/>
                <a:cs typeface="Times New Roman" panose="02020603050405020304" pitchFamily="18" charset="0"/>
              </a:rPr>
              <a:t>i</a:t>
            </a:r>
            <a:r>
              <a:rPr lang="en-US" altLang="ru-RU" dirty="0" smtClean="0">
                <a:latin typeface="Times New Roman" panose="02020603050405020304" pitchFamily="18" charset="0"/>
                <a:cs typeface="Times New Roman" panose="02020603050405020304" pitchFamily="18" charset="0"/>
              </a:rPr>
              <a:t>on of urine in acid side (bread, baked food, cereals, meat, fish). Free liquid 1,5 - 2 liters. </a:t>
            </a:r>
          </a:p>
          <a:p>
            <a:pPr>
              <a:lnSpc>
                <a:spcPct val="120000"/>
              </a:lnSpc>
              <a:spcBef>
                <a:spcPts val="600"/>
              </a:spcBef>
              <a:buNone/>
            </a:pPr>
            <a:r>
              <a:rPr lang="en-US" altLang="ru-RU" b="1" dirty="0" smtClean="0">
                <a:latin typeface="Times New Roman" panose="02020603050405020304" pitchFamily="18" charset="0"/>
                <a:cs typeface="Times New Roman" panose="02020603050405020304" pitchFamily="18" charset="0"/>
              </a:rPr>
              <a:t>Exclude</a:t>
            </a:r>
            <a:r>
              <a:rPr lang="ru-RU" altLang="ru-RU" b="1" dirty="0" smtClean="0">
                <a:latin typeface="Times New Roman" panose="02020603050405020304" pitchFamily="18" charset="0"/>
                <a:cs typeface="Times New Roman" panose="02020603050405020304" pitchFamily="18" charset="0"/>
              </a:rPr>
              <a:t> </a:t>
            </a:r>
            <a:r>
              <a:rPr lang="en-US" altLang="ru-RU" b="1" dirty="0" smtClean="0">
                <a:latin typeface="Times New Roman" panose="02020603050405020304" pitchFamily="18" charset="0"/>
                <a:cs typeface="Times New Roman" panose="02020603050405020304" pitchFamily="18" charset="0"/>
              </a:rPr>
              <a:t>or reduce</a:t>
            </a:r>
            <a:r>
              <a:rPr lang="ru-RU" altLang="ru-RU" b="1" dirty="0" smtClean="0">
                <a:latin typeface="Times New Roman" panose="02020603050405020304" pitchFamily="18" charset="0"/>
                <a:cs typeface="Times New Roman" panose="02020603050405020304" pitchFamily="18" charset="0"/>
              </a:rPr>
              <a:t>:</a:t>
            </a:r>
            <a:r>
              <a:rPr lang="en-US" altLang="ru-RU" dirty="0" smtClean="0">
                <a:latin typeface="Times New Roman" panose="02020603050405020304" pitchFamily="18" charset="0"/>
                <a:cs typeface="Times New Roman" panose="02020603050405020304" pitchFamily="18" charset="0"/>
              </a:rPr>
              <a:t> most vegetables and fruits, dairy products</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04800" y="400050"/>
            <a:ext cx="6877050" cy="6153150"/>
          </a:xfrm>
          <a:solidFill>
            <a:schemeClr val="accent2">
              <a:lumMod val="20000"/>
              <a:lumOff val="80000"/>
            </a:schemeClr>
          </a:solidFill>
        </p:spPr>
        <p:txBody>
          <a:bodyPr>
            <a:normAutofit fontScale="40000" lnSpcReduction="20000"/>
          </a:bodyPr>
          <a:lstStyle/>
          <a:p>
            <a:pPr marL="0" indent="0">
              <a:lnSpc>
                <a:spcPct val="120000"/>
              </a:lnSpc>
              <a:spcBef>
                <a:spcPts val="600"/>
              </a:spcBef>
              <a:buNone/>
            </a:pPr>
            <a:r>
              <a:rPr lang="en-US" sz="3500" b="1" dirty="0" smtClean="0">
                <a:latin typeface="Times New Roman" pitchFamily="18" charset="0"/>
                <a:cs typeface="Times New Roman" pitchFamily="18" charset="0"/>
              </a:rPr>
              <a:t>Proteins</a:t>
            </a:r>
            <a:r>
              <a:rPr lang="ru-RU" sz="3500" b="1" dirty="0" smtClean="0">
                <a:latin typeface="Times New Roman" pitchFamily="18" charset="0"/>
                <a:cs typeface="Times New Roman" pitchFamily="18" charset="0"/>
              </a:rPr>
              <a:t>. </a:t>
            </a:r>
            <a:r>
              <a:rPr lang="en-US" sz="3500" b="1" dirty="0" smtClean="0">
                <a:latin typeface="Times New Roman" pitchFamily="18" charset="0"/>
                <a:cs typeface="Times New Roman" pitchFamily="18" charset="0"/>
              </a:rPr>
              <a:t>Function:</a:t>
            </a:r>
            <a:endParaRPr lang="ru-RU" sz="3500" b="1" dirty="0" smtClean="0">
              <a:latin typeface="Times New Roman" pitchFamily="18" charset="0"/>
              <a:cs typeface="Times New Roman" pitchFamily="18" charset="0"/>
            </a:endParaRPr>
          </a:p>
          <a:p>
            <a:pPr>
              <a:lnSpc>
                <a:spcPct val="120000"/>
              </a:lnSpc>
              <a:spcBef>
                <a:spcPts val="600"/>
              </a:spcBef>
            </a:pPr>
            <a:r>
              <a:rPr lang="en-US" sz="3500" dirty="0" smtClean="0">
                <a:latin typeface="Times New Roman" pitchFamily="18" charset="0"/>
                <a:cs typeface="Times New Roman" pitchFamily="18" charset="0"/>
              </a:rPr>
              <a:t>building</a:t>
            </a:r>
            <a:r>
              <a:rPr lang="ru-RU"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material for new cells and tissues</a:t>
            </a:r>
            <a:r>
              <a:rPr lang="ru-RU" sz="3500" dirty="0" smtClean="0">
                <a:latin typeface="Times New Roman" pitchFamily="18" charset="0"/>
                <a:cs typeface="Times New Roman" pitchFamily="18" charset="0"/>
              </a:rPr>
              <a:t>.</a:t>
            </a:r>
          </a:p>
          <a:p>
            <a:pPr>
              <a:lnSpc>
                <a:spcPct val="120000"/>
              </a:lnSpc>
              <a:spcBef>
                <a:spcPts val="600"/>
              </a:spcBef>
            </a:pPr>
            <a:r>
              <a:rPr lang="en-US" sz="3500" dirty="0" smtClean="0">
                <a:latin typeface="Times New Roman" pitchFamily="18" charset="0"/>
                <a:cs typeface="Times New Roman" pitchFamily="18" charset="0"/>
              </a:rPr>
              <a:t>building</a:t>
            </a:r>
            <a:r>
              <a:rPr lang="ru-RU"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material for enzymes, hormones, hemoglobin, immune bodies</a:t>
            </a:r>
            <a:r>
              <a:rPr lang="ru-RU" sz="3500" dirty="0" smtClean="0">
                <a:latin typeface="Times New Roman" pitchFamily="18" charset="0"/>
                <a:cs typeface="Times New Roman" pitchFamily="18" charset="0"/>
              </a:rPr>
              <a:t>.</a:t>
            </a:r>
          </a:p>
          <a:p>
            <a:pPr>
              <a:lnSpc>
                <a:spcPct val="120000"/>
              </a:lnSpc>
              <a:spcBef>
                <a:spcPts val="600"/>
              </a:spcBef>
            </a:pPr>
            <a:r>
              <a:rPr lang="en-US" sz="3500" dirty="0" smtClean="0">
                <a:latin typeface="Times New Roman" pitchFamily="18" charset="0"/>
                <a:cs typeface="Times New Roman" pitchFamily="18" charset="0"/>
              </a:rPr>
              <a:t>Regulation</a:t>
            </a:r>
            <a:r>
              <a:rPr lang="ru-RU"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of metabolism</a:t>
            </a:r>
            <a:r>
              <a:rPr lang="ru-RU" sz="3500" dirty="0" smtClean="0">
                <a:latin typeface="Times New Roman" pitchFamily="18" charset="0"/>
                <a:cs typeface="Times New Roman" pitchFamily="18" charset="0"/>
              </a:rPr>
              <a:t>.</a:t>
            </a:r>
          </a:p>
          <a:p>
            <a:pPr>
              <a:lnSpc>
                <a:spcPct val="120000"/>
              </a:lnSpc>
              <a:spcBef>
                <a:spcPts val="600"/>
              </a:spcBef>
            </a:pPr>
            <a:r>
              <a:rPr lang="en-US" sz="3500" dirty="0" smtClean="0">
                <a:latin typeface="Times New Roman" pitchFamily="18" charset="0"/>
                <a:cs typeface="Times New Roman" pitchFamily="18" charset="0"/>
              </a:rPr>
              <a:t>Perform transport function</a:t>
            </a:r>
            <a:r>
              <a:rPr lang="ru-RU"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(for example, transport </a:t>
            </a:r>
            <a:r>
              <a:rPr lang="en-US" sz="3500" dirty="0" err="1" smtClean="0">
                <a:latin typeface="Times New Roman" pitchFamily="18" charset="0"/>
                <a:cs typeface="Times New Roman" pitchFamily="18" charset="0"/>
              </a:rPr>
              <a:t>bilirubin</a:t>
            </a:r>
            <a:r>
              <a:rPr lang="en-US" sz="3500" dirty="0" smtClean="0">
                <a:latin typeface="Times New Roman" pitchFamily="18" charset="0"/>
                <a:cs typeface="Times New Roman" pitchFamily="18" charset="0"/>
              </a:rPr>
              <a:t>, hemoglobin).</a:t>
            </a:r>
            <a:endParaRPr lang="ru-RU" sz="3500" dirty="0" smtClean="0">
              <a:latin typeface="Times New Roman" pitchFamily="18" charset="0"/>
              <a:cs typeface="Times New Roman" pitchFamily="18" charset="0"/>
            </a:endParaRPr>
          </a:p>
          <a:p>
            <a:pPr>
              <a:lnSpc>
                <a:spcPct val="120000"/>
              </a:lnSpc>
              <a:spcBef>
                <a:spcPts val="600"/>
              </a:spcBef>
              <a:buNone/>
            </a:pPr>
            <a:r>
              <a:rPr lang="en-US" sz="3500" dirty="0" smtClean="0">
                <a:latin typeface="Times New Roman" pitchFamily="18" charset="0"/>
                <a:cs typeface="Times New Roman" pitchFamily="18" charset="0"/>
              </a:rPr>
              <a:t>Proteins are not formed</a:t>
            </a:r>
            <a:r>
              <a:rPr lang="ru-RU"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in the body, they come with food</a:t>
            </a:r>
            <a:r>
              <a:rPr lang="ru-RU" sz="3500" dirty="0" smtClean="0">
                <a:latin typeface="Times New Roman" pitchFamily="18" charset="0"/>
                <a:cs typeface="Times New Roman" pitchFamily="18" charset="0"/>
              </a:rPr>
              <a:t>.</a:t>
            </a:r>
          </a:p>
          <a:p>
            <a:pPr>
              <a:lnSpc>
                <a:spcPct val="120000"/>
              </a:lnSpc>
              <a:spcBef>
                <a:spcPts val="600"/>
              </a:spcBef>
              <a:buNone/>
            </a:pPr>
            <a:endParaRPr lang="ru-RU" sz="3500" dirty="0" smtClean="0">
              <a:latin typeface="Times New Roman" pitchFamily="18" charset="0"/>
              <a:cs typeface="Times New Roman" pitchFamily="18" charset="0"/>
            </a:endParaRPr>
          </a:p>
          <a:p>
            <a:pPr>
              <a:lnSpc>
                <a:spcPct val="120000"/>
              </a:lnSpc>
              <a:spcBef>
                <a:spcPts val="600"/>
              </a:spcBef>
              <a:buNone/>
            </a:pPr>
            <a:r>
              <a:rPr lang="en-US" sz="3500" dirty="0" smtClean="0">
                <a:latin typeface="Times New Roman" pitchFamily="18" charset="0"/>
                <a:cs typeface="Times New Roman" pitchFamily="18" charset="0"/>
              </a:rPr>
              <a:t>The </a:t>
            </a:r>
            <a:r>
              <a:rPr lang="en-US" sz="3500" b="1" i="1" dirty="0" smtClean="0">
                <a:latin typeface="Times New Roman" pitchFamily="18" charset="0"/>
                <a:cs typeface="Times New Roman" pitchFamily="18" charset="0"/>
              </a:rPr>
              <a:t>source</a:t>
            </a:r>
            <a:r>
              <a:rPr lang="en-US" sz="3500" dirty="0" smtClean="0">
                <a:latin typeface="Times New Roman" pitchFamily="18" charset="0"/>
                <a:cs typeface="Times New Roman" pitchFamily="18" charset="0"/>
              </a:rPr>
              <a:t> of protein is meat, fish, dairy products, cereals, pasta, eggs</a:t>
            </a:r>
            <a:r>
              <a:rPr lang="ru-RU" sz="3500" dirty="0" smtClean="0">
                <a:latin typeface="Times New Roman" pitchFamily="18" charset="0"/>
                <a:cs typeface="Times New Roman" pitchFamily="18" charset="0"/>
              </a:rPr>
              <a:t>.</a:t>
            </a:r>
          </a:p>
          <a:p>
            <a:pPr marL="0" indent="0">
              <a:lnSpc>
                <a:spcPct val="120000"/>
              </a:lnSpc>
              <a:spcBef>
                <a:spcPts val="600"/>
              </a:spcBef>
              <a:buNone/>
            </a:pPr>
            <a:endParaRPr lang="ru-RU" sz="3500" b="1" dirty="0" smtClean="0">
              <a:latin typeface="Times New Roman" pitchFamily="18" charset="0"/>
              <a:cs typeface="Times New Roman" pitchFamily="18" charset="0"/>
            </a:endParaRPr>
          </a:p>
          <a:p>
            <a:pPr marL="0" indent="0">
              <a:lnSpc>
                <a:spcPct val="120000"/>
              </a:lnSpc>
              <a:spcBef>
                <a:spcPts val="600"/>
              </a:spcBef>
              <a:buNone/>
            </a:pPr>
            <a:endParaRPr lang="ru-RU" sz="3500" b="1" dirty="0" smtClean="0">
              <a:latin typeface="Times New Roman" pitchFamily="18" charset="0"/>
              <a:cs typeface="Times New Roman" pitchFamily="18" charset="0"/>
            </a:endParaRPr>
          </a:p>
          <a:p>
            <a:pPr marL="0" indent="0">
              <a:lnSpc>
                <a:spcPct val="120000"/>
              </a:lnSpc>
              <a:spcBef>
                <a:spcPts val="600"/>
              </a:spcBef>
              <a:buNone/>
            </a:pPr>
            <a:r>
              <a:rPr lang="en-US" sz="3500" b="1" dirty="0" smtClean="0">
                <a:latin typeface="Times New Roman" pitchFamily="18" charset="0"/>
                <a:cs typeface="Times New Roman" pitchFamily="18" charset="0"/>
              </a:rPr>
              <a:t>Fats</a:t>
            </a:r>
            <a:r>
              <a:rPr lang="ru-RU" sz="3500" b="1" dirty="0" smtClean="0">
                <a:latin typeface="Times New Roman" pitchFamily="18" charset="0"/>
                <a:cs typeface="Times New Roman" pitchFamily="18" charset="0"/>
              </a:rPr>
              <a:t>. </a:t>
            </a:r>
            <a:r>
              <a:rPr lang="en-US" sz="3500" b="1" dirty="0" smtClean="0">
                <a:latin typeface="Times New Roman" pitchFamily="18" charset="0"/>
                <a:cs typeface="Times New Roman" pitchFamily="18" charset="0"/>
              </a:rPr>
              <a:t>Function:</a:t>
            </a:r>
            <a:endParaRPr lang="ru-RU" sz="3500" b="1" dirty="0" smtClean="0">
              <a:latin typeface="Times New Roman" pitchFamily="18" charset="0"/>
              <a:cs typeface="Times New Roman" pitchFamily="18" charset="0"/>
            </a:endParaRPr>
          </a:p>
          <a:p>
            <a:pPr>
              <a:lnSpc>
                <a:spcPct val="120000"/>
              </a:lnSpc>
              <a:spcBef>
                <a:spcPts val="600"/>
              </a:spcBef>
            </a:pPr>
            <a:r>
              <a:rPr lang="en-US" sz="3500" dirty="0" smtClean="0">
                <a:latin typeface="Times New Roman" pitchFamily="18" charset="0"/>
                <a:cs typeface="Times New Roman" pitchFamily="18" charset="0"/>
              </a:rPr>
              <a:t>provide 25-30 percent of the energy needs of the organism</a:t>
            </a:r>
            <a:r>
              <a:rPr lang="ru-RU" sz="3500" dirty="0" smtClean="0">
                <a:latin typeface="Times New Roman" pitchFamily="18" charset="0"/>
                <a:cs typeface="Times New Roman" pitchFamily="18" charset="0"/>
              </a:rPr>
              <a:t>;</a:t>
            </a:r>
          </a:p>
          <a:p>
            <a:pPr>
              <a:lnSpc>
                <a:spcPct val="120000"/>
              </a:lnSpc>
              <a:spcBef>
                <a:spcPts val="600"/>
              </a:spcBef>
            </a:pPr>
            <a:r>
              <a:rPr lang="en-US" sz="3500" dirty="0" smtClean="0">
                <a:latin typeface="Times New Roman" pitchFamily="18" charset="0"/>
                <a:cs typeface="Times New Roman" pitchFamily="18" charset="0"/>
              </a:rPr>
              <a:t>take part in thermal regulation</a:t>
            </a:r>
            <a:r>
              <a:rPr lang="ru-RU" sz="3500" dirty="0" smtClean="0">
                <a:latin typeface="Times New Roman" pitchFamily="18" charset="0"/>
                <a:cs typeface="Times New Roman" pitchFamily="18" charset="0"/>
              </a:rPr>
              <a:t>;</a:t>
            </a:r>
          </a:p>
          <a:p>
            <a:pPr>
              <a:lnSpc>
                <a:spcPct val="120000"/>
              </a:lnSpc>
              <a:spcBef>
                <a:spcPts val="600"/>
              </a:spcBef>
            </a:pPr>
            <a:r>
              <a:rPr lang="en-US" sz="3500" dirty="0" smtClean="0">
                <a:latin typeface="Times New Roman" pitchFamily="18" charset="0"/>
                <a:cs typeface="Times New Roman" pitchFamily="18" charset="0"/>
              </a:rPr>
              <a:t>Conductors of vitamins A, D, E</a:t>
            </a:r>
            <a:r>
              <a:rPr lang="ru-RU" sz="3500" dirty="0" smtClean="0">
                <a:latin typeface="Times New Roman" pitchFamily="18" charset="0"/>
                <a:cs typeface="Times New Roman" pitchFamily="18" charset="0"/>
              </a:rPr>
              <a:t>;</a:t>
            </a:r>
          </a:p>
          <a:p>
            <a:pPr>
              <a:lnSpc>
                <a:spcPct val="120000"/>
              </a:lnSpc>
              <a:spcBef>
                <a:spcPts val="600"/>
              </a:spcBef>
            </a:pPr>
            <a:r>
              <a:rPr lang="en-US" sz="3500" dirty="0" smtClean="0">
                <a:latin typeface="Times New Roman" pitchFamily="18" charset="0"/>
                <a:cs typeface="Times New Roman" pitchFamily="18" charset="0"/>
              </a:rPr>
              <a:t>provide the intestinal absorption of certain food substances.</a:t>
            </a:r>
            <a:endParaRPr lang="ru-RU" sz="3500" dirty="0" smtClean="0">
              <a:latin typeface="Times New Roman" pitchFamily="18" charset="0"/>
              <a:cs typeface="Times New Roman" pitchFamily="18" charset="0"/>
            </a:endParaRPr>
          </a:p>
          <a:p>
            <a:pPr>
              <a:lnSpc>
                <a:spcPct val="120000"/>
              </a:lnSpc>
              <a:spcBef>
                <a:spcPts val="600"/>
              </a:spcBef>
              <a:buNone/>
            </a:pPr>
            <a:r>
              <a:rPr lang="en-US" sz="3500" dirty="0" smtClean="0">
                <a:latin typeface="Times New Roman" pitchFamily="18" charset="0"/>
                <a:cs typeface="Times New Roman" pitchFamily="18" charset="0"/>
              </a:rPr>
              <a:t>There are animal and vegetable fats.</a:t>
            </a:r>
            <a:br>
              <a:rPr lang="en-US" sz="3500" dirty="0" smtClean="0">
                <a:latin typeface="Times New Roman" pitchFamily="18" charset="0"/>
                <a:cs typeface="Times New Roman" pitchFamily="18" charset="0"/>
              </a:rPr>
            </a:br>
            <a:r>
              <a:rPr lang="en-US" sz="3500" b="1" i="1" dirty="0" smtClean="0">
                <a:latin typeface="Times New Roman" pitchFamily="18" charset="0"/>
                <a:cs typeface="Times New Roman" pitchFamily="18" charset="0"/>
              </a:rPr>
              <a:t>Sources </a:t>
            </a:r>
            <a:r>
              <a:rPr lang="en-US" sz="3500" dirty="0" smtClean="0">
                <a:latin typeface="Times New Roman" pitchFamily="18" charset="0"/>
                <a:cs typeface="Times New Roman" pitchFamily="18" charset="0"/>
              </a:rPr>
              <a:t>of fats are vegetable oils, animal oils, cream, sour cream, meat fat, legumes.</a:t>
            </a:r>
            <a:endParaRPr lang="ru-RU" sz="3500" dirty="0" smtClean="0">
              <a:latin typeface="Times New Roman" pitchFamily="18" charset="0"/>
              <a:cs typeface="Times New Roman" pitchFamily="18" charset="0"/>
            </a:endParaRPr>
          </a:p>
          <a:p>
            <a:pPr>
              <a:lnSpc>
                <a:spcPct val="120000"/>
              </a:lnSpc>
              <a:spcBef>
                <a:spcPts val="600"/>
              </a:spcBef>
              <a:buNone/>
            </a:pPr>
            <a:endParaRPr lang="ru-RU" sz="3300" dirty="0" smtClean="0">
              <a:latin typeface="Times New Roman" panose="02020603050405020304" pitchFamily="18" charset="0"/>
              <a:cs typeface="Times New Roman" panose="02020603050405020304" pitchFamily="18" charset="0"/>
            </a:endParaRPr>
          </a:p>
          <a:p>
            <a:pPr>
              <a:lnSpc>
                <a:spcPct val="120000"/>
              </a:lnSpc>
              <a:spcBef>
                <a:spcPts val="600"/>
              </a:spcBef>
            </a:pP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7" name="Содержимое 6"/>
          <p:cNvSpPr>
            <a:spLocks noGrp="1"/>
          </p:cNvSpPr>
          <p:nvPr>
            <p:ph sz="half" idx="2"/>
          </p:nvPr>
        </p:nvSpPr>
        <p:spPr>
          <a:xfrm>
            <a:off x="7543800" y="400050"/>
            <a:ext cx="4286250" cy="6191250"/>
          </a:xfrm>
          <a:solidFill>
            <a:schemeClr val="accent2">
              <a:lumMod val="20000"/>
              <a:lumOff val="80000"/>
            </a:schemeClr>
          </a:solidFill>
        </p:spPr>
        <p:txBody>
          <a:bodyPr>
            <a:normAutofit fontScale="40000" lnSpcReduction="20000"/>
          </a:bodyPr>
          <a:lstStyle/>
          <a:p>
            <a:pPr marL="0" indent="0">
              <a:lnSpc>
                <a:spcPct val="120000"/>
              </a:lnSpc>
              <a:spcBef>
                <a:spcPts val="600"/>
              </a:spcBef>
              <a:buNone/>
            </a:pPr>
            <a:r>
              <a:rPr lang="ru-RU" sz="3800" b="1" dirty="0" smtClean="0">
                <a:latin typeface="Times New Roman" pitchFamily="18" charset="0"/>
                <a:cs typeface="Times New Roman" pitchFamily="18" charset="0"/>
              </a:rPr>
              <a:t>С</a:t>
            </a:r>
            <a:r>
              <a:rPr lang="en-US" sz="3800" b="1" dirty="0" err="1" smtClean="0">
                <a:latin typeface="Times New Roman" pitchFamily="18" charset="0"/>
                <a:cs typeface="Times New Roman" pitchFamily="18" charset="0"/>
              </a:rPr>
              <a:t>arbohydrates</a:t>
            </a:r>
            <a:r>
              <a:rPr lang="ru-RU" sz="3800" b="1" dirty="0" smtClean="0">
                <a:latin typeface="Times New Roman" pitchFamily="18" charset="0"/>
                <a:cs typeface="Times New Roman" pitchFamily="18" charset="0"/>
              </a:rPr>
              <a:t>. </a:t>
            </a:r>
            <a:r>
              <a:rPr lang="en-US" sz="3800" b="1" dirty="0" smtClean="0">
                <a:latin typeface="Times New Roman" pitchFamily="18" charset="0"/>
                <a:cs typeface="Times New Roman" pitchFamily="18" charset="0"/>
              </a:rPr>
              <a:t>Function:</a:t>
            </a:r>
            <a:endParaRPr lang="ru-RU" sz="3800" b="1" dirty="0" smtClean="0">
              <a:latin typeface="Times New Roman" pitchFamily="18" charset="0"/>
              <a:cs typeface="Times New Roman" pitchFamily="18" charset="0"/>
            </a:endParaRPr>
          </a:p>
          <a:p>
            <a:pPr marL="0" indent="0">
              <a:lnSpc>
                <a:spcPct val="120000"/>
              </a:lnSpc>
              <a:spcBef>
                <a:spcPts val="600"/>
              </a:spcBef>
            </a:pPr>
            <a:r>
              <a:rPr lang="ru-RU" sz="3800" b="1"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main source of energy in the body (5</a:t>
            </a:r>
            <a:r>
              <a:rPr lang="ru-RU" sz="3800" dirty="0" smtClean="0">
                <a:latin typeface="Times New Roman" pitchFamily="18" charset="0"/>
                <a:cs typeface="Times New Roman" pitchFamily="18" charset="0"/>
              </a:rPr>
              <a:t>5-58</a:t>
            </a:r>
            <a:r>
              <a:rPr lang="en-US" sz="3800" dirty="0" smtClean="0">
                <a:latin typeface="Times New Roman" pitchFamily="18" charset="0"/>
                <a:cs typeface="Times New Roman" pitchFamily="18" charset="0"/>
              </a:rPr>
              <a:t>%)</a:t>
            </a:r>
          </a:p>
          <a:p>
            <a:pPr marL="0" indent="0">
              <a:lnSpc>
                <a:spcPct val="120000"/>
              </a:lnSpc>
              <a:spcBef>
                <a:spcPts val="600"/>
              </a:spcBef>
              <a:buNone/>
            </a:pPr>
            <a:r>
              <a:rPr lang="en-US" sz="3800" dirty="0" smtClean="0">
                <a:latin typeface="Times New Roman" pitchFamily="18" charset="0"/>
                <a:cs typeface="Times New Roman" pitchFamily="18" charset="0"/>
              </a:rPr>
              <a:t>Types of carbohydrates</a:t>
            </a:r>
            <a:r>
              <a:rPr lang="ru-RU" sz="3800" dirty="0" smtClean="0">
                <a:latin typeface="Times New Roman" pitchFamily="18" charset="0"/>
                <a:cs typeface="Times New Roman" pitchFamily="18" charset="0"/>
              </a:rPr>
              <a:t>:</a:t>
            </a:r>
          </a:p>
          <a:p>
            <a:pPr>
              <a:lnSpc>
                <a:spcPct val="120000"/>
              </a:lnSpc>
              <a:spcBef>
                <a:spcPts val="600"/>
              </a:spcBef>
            </a:pPr>
            <a:r>
              <a:rPr lang="en-US" sz="3800" dirty="0" smtClean="0">
                <a:latin typeface="Times New Roman" pitchFamily="18" charset="0"/>
                <a:cs typeface="Times New Roman" pitchFamily="18" charset="0"/>
              </a:rPr>
              <a:t>simple carbohydrates</a:t>
            </a:r>
            <a:endParaRPr lang="ru-RU" sz="3800" dirty="0" smtClean="0">
              <a:latin typeface="Times New Roman" pitchFamily="18" charset="0"/>
              <a:cs typeface="Times New Roman" pitchFamily="18" charset="0"/>
            </a:endParaRPr>
          </a:p>
          <a:p>
            <a:pPr>
              <a:lnSpc>
                <a:spcPct val="120000"/>
              </a:lnSpc>
              <a:spcBef>
                <a:spcPts val="600"/>
              </a:spcBef>
            </a:pPr>
            <a:r>
              <a:rPr lang="en-US" sz="3800" dirty="0" smtClean="0">
                <a:latin typeface="Times New Roman" pitchFamily="18" charset="0"/>
                <a:cs typeface="Times New Roman" pitchFamily="18" charset="0"/>
              </a:rPr>
              <a:t>complex carbohydrates</a:t>
            </a:r>
            <a:endParaRPr lang="ru-RU" sz="3800" dirty="0" smtClean="0">
              <a:latin typeface="Times New Roman" pitchFamily="18" charset="0"/>
              <a:cs typeface="Times New Roman" pitchFamily="18" charset="0"/>
            </a:endParaRPr>
          </a:p>
          <a:p>
            <a:pPr>
              <a:lnSpc>
                <a:spcPct val="120000"/>
              </a:lnSpc>
              <a:spcBef>
                <a:spcPts val="600"/>
              </a:spcBef>
              <a:buNone/>
            </a:pPr>
            <a:r>
              <a:rPr lang="en-US" sz="3800" i="1" dirty="0" smtClean="0">
                <a:latin typeface="Times New Roman" pitchFamily="18" charset="0"/>
                <a:cs typeface="Times New Roman" pitchFamily="18" charset="0"/>
              </a:rPr>
              <a:t>Simple carbohydrates </a:t>
            </a:r>
            <a:r>
              <a:rPr lang="en-US" sz="3800" dirty="0" smtClean="0">
                <a:latin typeface="Times New Roman" pitchFamily="18" charset="0"/>
                <a:cs typeface="Times New Roman" pitchFamily="18" charset="0"/>
              </a:rPr>
              <a:t>have a sweet taste and</a:t>
            </a:r>
            <a:r>
              <a:rPr lang="ru-RU" sz="3800"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they are easily digested by the body. Glucose is used by the body as a source of energy for muscle contractions, including the heart muscle, and for nutrition of brain.</a:t>
            </a:r>
            <a:endParaRPr lang="ru-RU" sz="3800" dirty="0" smtClean="0">
              <a:latin typeface="Times New Roman" pitchFamily="18" charset="0"/>
              <a:cs typeface="Times New Roman" pitchFamily="18" charset="0"/>
            </a:endParaRPr>
          </a:p>
          <a:p>
            <a:pPr>
              <a:lnSpc>
                <a:spcPct val="120000"/>
              </a:lnSpc>
              <a:spcBef>
                <a:spcPts val="600"/>
              </a:spcBef>
              <a:buNone/>
            </a:pPr>
            <a:r>
              <a:rPr lang="en-US" sz="3800" i="1" dirty="0" smtClean="0">
                <a:latin typeface="Times New Roman" pitchFamily="18" charset="0"/>
                <a:cs typeface="Times New Roman" pitchFamily="18" charset="0"/>
              </a:rPr>
              <a:t>Complex carbohydrates </a:t>
            </a:r>
            <a:r>
              <a:rPr lang="en-US" sz="3800" dirty="0" smtClean="0">
                <a:latin typeface="Times New Roman" pitchFamily="18" charset="0"/>
                <a:cs typeface="Times New Roman" pitchFamily="18" charset="0"/>
              </a:rPr>
              <a:t>are fiber, starch and pectin substances. Fiber is practically not digested in the body. These carbohydrates stimulate bowel function and create conditions for the reproduction of beneficial microorganisms in the intestine.</a:t>
            </a:r>
            <a:endParaRPr lang="ru-RU" sz="3800" dirty="0" smtClean="0">
              <a:latin typeface="Times New Roman" pitchFamily="18" charset="0"/>
              <a:cs typeface="Times New Roman" pitchFamily="18" charset="0"/>
            </a:endParaRPr>
          </a:p>
          <a:p>
            <a:pPr>
              <a:lnSpc>
                <a:spcPct val="120000"/>
              </a:lnSpc>
              <a:spcBef>
                <a:spcPts val="600"/>
              </a:spcBef>
              <a:buNone/>
            </a:pPr>
            <a:endParaRPr lang="ru-RU" sz="3800" b="1" i="1" dirty="0" smtClean="0">
              <a:latin typeface="Times New Roman" pitchFamily="18" charset="0"/>
              <a:cs typeface="Times New Roman" pitchFamily="18" charset="0"/>
            </a:endParaRPr>
          </a:p>
          <a:p>
            <a:pPr>
              <a:lnSpc>
                <a:spcPct val="120000"/>
              </a:lnSpc>
              <a:spcBef>
                <a:spcPts val="600"/>
              </a:spcBef>
              <a:buNone/>
            </a:pPr>
            <a:r>
              <a:rPr lang="en-US" sz="3800" b="1" i="1" dirty="0" smtClean="0">
                <a:latin typeface="Times New Roman" pitchFamily="18" charset="0"/>
                <a:cs typeface="Times New Roman" pitchFamily="18" charset="0"/>
              </a:rPr>
              <a:t>Sources</a:t>
            </a:r>
            <a:r>
              <a:rPr lang="en-US" sz="3800" dirty="0" smtClean="0">
                <a:latin typeface="Times New Roman" pitchFamily="18" charset="0"/>
                <a:cs typeface="Times New Roman" pitchFamily="18" charset="0"/>
              </a:rPr>
              <a:t> of carbohydrates are vegetables, fruit, honey, confectionery, bread, sweet drinks, cereals, legumes, nuts, wheat bran</a:t>
            </a:r>
            <a:r>
              <a:rPr lang="ru-RU" sz="3800" dirty="0" smtClean="0">
                <a:latin typeface="Times New Roman" pitchFamily="18" charset="0"/>
                <a:cs typeface="Times New Roman" pitchFamily="18" charset="0"/>
              </a:rPr>
              <a:t>.</a:t>
            </a:r>
          </a:p>
          <a:p>
            <a:endParaRPr lang="ru-RU" dirty="0"/>
          </a:p>
        </p:txBody>
      </p:sp>
    </p:spTree>
    <p:extLst>
      <p:ext uri="{BB962C8B-B14F-4D97-AF65-F5344CB8AC3E}">
        <p14:creationId xmlns="" xmlns:p14="http://schemas.microsoft.com/office/powerpoint/2010/main" val="3164830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8174" y="390292"/>
            <a:ext cx="5721626" cy="6169533"/>
          </a:xfrm>
          <a:solidFill>
            <a:schemeClr val="accent2">
              <a:lumMod val="20000"/>
              <a:lumOff val="80000"/>
            </a:schemeClr>
          </a:solidFill>
        </p:spPr>
        <p:txBody>
          <a:bodyPr>
            <a:normAutofit fontScale="85000" lnSpcReduction="20000"/>
          </a:bodyPr>
          <a:lstStyle/>
          <a:p>
            <a:pPr>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Diet N 1</a:t>
            </a:r>
            <a:r>
              <a:rPr lang="ru-RU" b="1" dirty="0" smtClean="0">
                <a:latin typeface="Times New Roman" panose="02020603050405020304" pitchFamily="18" charset="0"/>
                <a:cs typeface="Times New Roman" panose="02020603050405020304" pitchFamily="18" charset="0"/>
              </a:rPr>
              <a:t>5 </a:t>
            </a:r>
            <a:r>
              <a:rPr lang="en-US" altLang="ru-RU" dirty="0" smtClean="0">
                <a:latin typeface="Times New Roman" panose="02020603050405020304" pitchFamily="18" charset="0"/>
                <a:cs typeface="Times New Roman" panose="02020603050405020304" pitchFamily="18" charset="0"/>
              </a:rPr>
              <a:t>(</a:t>
            </a:r>
            <a:r>
              <a:rPr lang="ru-RU" altLang="ru-RU" dirty="0" err="1" smtClean="0">
                <a:latin typeface="Times New Roman" panose="02020603050405020304" pitchFamily="18" charset="0"/>
                <a:cs typeface="Times New Roman" panose="02020603050405020304" pitchFamily="18" charset="0"/>
              </a:rPr>
              <a:t>c</a:t>
            </a:r>
            <a:r>
              <a:rPr lang="en-US" altLang="ru-RU" dirty="0" err="1" smtClean="0">
                <a:latin typeface="Times New Roman" panose="02020603050405020304" pitchFamily="18" charset="0"/>
                <a:cs typeface="Times New Roman" panose="02020603050405020304" pitchFamily="18" charset="0"/>
              </a:rPr>
              <a:t>ommon</a:t>
            </a:r>
            <a:r>
              <a:rPr lang="en-US" altLang="ru-RU" dirty="0" smtClean="0">
                <a:latin typeface="Times New Roman" panose="02020603050405020304" pitchFamily="18" charset="0"/>
                <a:cs typeface="Times New Roman" panose="02020603050405020304" pitchFamily="18" charset="0"/>
              </a:rPr>
              <a:t> table)</a:t>
            </a:r>
            <a:endParaRPr lang="en-US" b="1" dirty="0" smtClean="0">
              <a:latin typeface="Times New Roman" panose="02020603050405020304" pitchFamily="18" charset="0"/>
              <a:cs typeface="Times New Roman" panose="02020603050405020304" pitchFamily="18" charset="0"/>
            </a:endParaRPr>
          </a:p>
          <a:p>
            <a:pPr>
              <a:lnSpc>
                <a:spcPct val="120000"/>
              </a:lnSpc>
              <a:spcBef>
                <a:spcPts val="300"/>
              </a:spcBef>
              <a:buNone/>
            </a:pPr>
            <a:endParaRPr lang="ru-RU" altLang="ru-RU" b="1"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dirty="0" smtClean="0">
                <a:latin typeface="Times New Roman" panose="02020603050405020304" pitchFamily="18" charset="0"/>
                <a:cs typeface="Times New Roman" panose="02020603050405020304" pitchFamily="18" charset="0"/>
              </a:rPr>
              <a:t> various diseases in the absence of indications for special diets and at the normal condition of the digestive system</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Purpose:</a:t>
            </a:r>
            <a:r>
              <a:rPr lang="en-US" altLang="ru-RU" b="1"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provide physiological needs in nutrients and energy</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General characteristics</a:t>
            </a:r>
            <a:r>
              <a:rPr lang="en-US" altLang="ru-RU" dirty="0" smtClean="0">
                <a:latin typeface="Times New Roman" panose="02020603050405020304" pitchFamily="18" charset="0"/>
                <a:cs typeface="Times New Roman" panose="02020603050405020304" pitchFamily="18" charset="0"/>
              </a:rPr>
              <a:t>: the content of proteins, fats, carbohydrates and calories </a:t>
            </a:r>
            <a:r>
              <a:rPr lang="ru-RU" altLang="ru-RU" dirty="0" err="1" smtClean="0">
                <a:latin typeface="Times New Roman" panose="02020603050405020304" pitchFamily="18" charset="0"/>
                <a:cs typeface="Times New Roman" panose="02020603050405020304" pitchFamily="18" charset="0"/>
              </a:rPr>
              <a:t>c</a:t>
            </a:r>
            <a:r>
              <a:rPr lang="en-US" altLang="ru-RU" dirty="0" smtClean="0">
                <a:latin typeface="Times New Roman" panose="02020603050405020304" pitchFamily="18" charset="0"/>
                <a:cs typeface="Times New Roman" panose="02020603050405020304" pitchFamily="18" charset="0"/>
              </a:rPr>
              <a:t>or</a:t>
            </a:r>
            <a:r>
              <a:rPr lang="ru-RU" altLang="ru-RU" dirty="0" err="1" smtClean="0">
                <a:latin typeface="Times New Roman" panose="02020603050405020304" pitchFamily="18" charset="0"/>
                <a:cs typeface="Times New Roman" panose="02020603050405020304" pitchFamily="18" charset="0"/>
              </a:rPr>
              <a:t>r</a:t>
            </a:r>
            <a:r>
              <a:rPr lang="en-US" altLang="ru-RU" dirty="0" err="1" smtClean="0">
                <a:latin typeface="Times New Roman" panose="02020603050405020304" pitchFamily="18" charset="0"/>
                <a:cs typeface="Times New Roman" panose="02020603050405020304" pitchFamily="18" charset="0"/>
              </a:rPr>
              <a:t>espond</a:t>
            </a:r>
            <a:r>
              <a:rPr lang="en-US" altLang="ru-RU" dirty="0" smtClean="0">
                <a:latin typeface="Times New Roman" panose="02020603050405020304" pitchFamily="18" charset="0"/>
                <a:cs typeface="Times New Roman" panose="02020603050405020304" pitchFamily="18" charset="0"/>
              </a:rPr>
              <a:t> to nutritional standards of a healthy person not engaged in physical labor. Vitamins - in high</a:t>
            </a:r>
            <a:r>
              <a:rPr lang="ru-RU" altLang="ru-RU" dirty="0" err="1" smtClean="0">
                <a:latin typeface="Times New Roman" panose="02020603050405020304" pitchFamily="18" charset="0"/>
                <a:cs typeface="Times New Roman" panose="02020603050405020304" pitchFamily="18" charset="0"/>
              </a:rPr>
              <a:t>e</a:t>
            </a:r>
            <a:r>
              <a:rPr lang="en-US" altLang="ru-RU" dirty="0" smtClean="0">
                <a:latin typeface="Times New Roman" panose="02020603050405020304" pitchFamily="18" charset="0"/>
                <a:cs typeface="Times New Roman" panose="02020603050405020304" pitchFamily="18" charset="0"/>
              </a:rPr>
              <a:t>r amount. Food consists of a </a:t>
            </a:r>
            <a:r>
              <a:rPr lang="en-US" altLang="ru-RU" dirty="0" err="1" smtClean="0">
                <a:latin typeface="Times New Roman" panose="02020603050405020304" pitchFamily="18" charset="0"/>
                <a:cs typeface="Times New Roman" panose="02020603050405020304" pitchFamily="18" charset="0"/>
              </a:rPr>
              <a:t>vari</a:t>
            </a:r>
            <a:r>
              <a:rPr lang="ru-RU" altLang="ru-RU" dirty="0" err="1" smtClean="0">
                <a:latin typeface="Times New Roman" panose="02020603050405020304" pitchFamily="18" charset="0"/>
                <a:cs typeface="Times New Roman" panose="02020603050405020304" pitchFamily="18" charset="0"/>
              </a:rPr>
              <a:t>o</a:t>
            </a:r>
            <a:r>
              <a:rPr lang="en-US" altLang="ru-RU" dirty="0" smtClean="0">
                <a:latin typeface="Times New Roman" panose="02020603050405020304" pitchFamily="18" charset="0"/>
                <a:cs typeface="Times New Roman" panose="02020603050405020304" pitchFamily="18" charset="0"/>
              </a:rPr>
              <a:t>us  products. Spices is in </a:t>
            </a:r>
            <a:r>
              <a:rPr lang="en-US" altLang="ru-RU" dirty="0" err="1" smtClean="0">
                <a:latin typeface="Times New Roman" panose="02020603050405020304" pitchFamily="18" charset="0"/>
                <a:cs typeface="Times New Roman" panose="02020603050405020304" pitchFamily="18" charset="0"/>
              </a:rPr>
              <a:t>moderat</a:t>
            </a:r>
            <a:r>
              <a:rPr lang="ru-RU" altLang="ru-RU" dirty="0" err="1" smtClean="0">
                <a:latin typeface="Times New Roman" panose="02020603050405020304" pitchFamily="18" charset="0"/>
                <a:cs typeface="Times New Roman" panose="02020603050405020304" pitchFamily="18" charset="0"/>
              </a:rPr>
              <a:t>e</a:t>
            </a:r>
            <a:r>
              <a:rPr lang="en-US" altLang="ru-RU" dirty="0" smtClean="0">
                <a:latin typeface="Times New Roman" panose="02020603050405020304" pitchFamily="18" charset="0"/>
                <a:cs typeface="Times New Roman" panose="02020603050405020304" pitchFamily="18" charset="0"/>
              </a:rPr>
              <a:t> amount. Eating 4 times a day.</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dirty="0" smtClean="0">
                <a:latin typeface="Times New Roman" panose="02020603050405020304" pitchFamily="18" charset="0"/>
                <a:cs typeface="Times New Roman" panose="02020603050405020304" pitchFamily="18" charset="0"/>
              </a:rPr>
              <a:t>Excluded fatty </a:t>
            </a:r>
            <a:r>
              <a:rPr lang="ru-RU" altLang="ru-RU" dirty="0" err="1" smtClean="0">
                <a:latin typeface="Times New Roman" panose="02020603050405020304" pitchFamily="18" charset="0"/>
                <a:cs typeface="Times New Roman" panose="02020603050405020304" pitchFamily="18" charset="0"/>
              </a:rPr>
              <a:t>m</a:t>
            </a:r>
            <a:r>
              <a:rPr lang="en-US" altLang="ru-RU" dirty="0" err="1" smtClean="0">
                <a:latin typeface="Times New Roman" panose="02020603050405020304" pitchFamily="18" charset="0"/>
                <a:cs typeface="Times New Roman" panose="02020603050405020304" pitchFamily="18" charset="0"/>
              </a:rPr>
              <a:t>eals</a:t>
            </a:r>
            <a:r>
              <a:rPr lang="en-US" altLang="ru-RU" dirty="0" smtClean="0">
                <a:latin typeface="Times New Roman" panose="02020603050405020304" pitchFamily="18" charset="0"/>
                <a:cs typeface="Times New Roman" panose="02020603050405020304" pitchFamily="18" charset="0"/>
              </a:rPr>
              <a:t>, pastry.</a:t>
            </a:r>
            <a:endParaRPr lang="ru-RU" altLang="ru-RU" dirty="0" smtClean="0">
              <a:latin typeface="Times New Roman" panose="02020603050405020304" pitchFamily="18" charset="0"/>
              <a:cs typeface="Times New Roman" panose="02020603050405020304" pitchFamily="18" charset="0"/>
            </a:endParaRPr>
          </a:p>
          <a:p>
            <a:pPr>
              <a:spcBef>
                <a:spcPct val="0"/>
              </a:spcBef>
              <a:buNone/>
            </a:pPr>
            <a:endParaRPr lang="ru-RU" dirty="0"/>
          </a:p>
        </p:txBody>
      </p:sp>
      <p:sp>
        <p:nvSpPr>
          <p:cNvPr id="4" name="Объект 3"/>
          <p:cNvSpPr>
            <a:spLocks noGrp="1"/>
          </p:cNvSpPr>
          <p:nvPr>
            <p:ph sz="half" idx="2"/>
          </p:nvPr>
        </p:nvSpPr>
        <p:spPr>
          <a:xfrm>
            <a:off x="6172200" y="457200"/>
            <a:ext cx="5772150" cy="6134100"/>
          </a:xfrm>
          <a:solidFill>
            <a:schemeClr val="accent2">
              <a:lumMod val="20000"/>
              <a:lumOff val="80000"/>
            </a:schemeClr>
          </a:solidFill>
        </p:spPr>
        <p:txBody>
          <a:bodyPr>
            <a:normAutofit fontScale="85000" lnSpcReduction="20000"/>
          </a:bodyPr>
          <a:lstStyle/>
          <a:p>
            <a:pPr>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Diet N </a:t>
            </a:r>
            <a:r>
              <a:rPr lang="ru-RU" b="1" dirty="0" smtClean="0">
                <a:latin typeface="Times New Roman" panose="02020603050405020304" pitchFamily="18" charset="0"/>
                <a:cs typeface="Times New Roman" panose="02020603050405020304" pitchFamily="18" charset="0"/>
              </a:rPr>
              <a:t>0 -</a:t>
            </a:r>
            <a:r>
              <a:rPr lang="en-US" b="1" dirty="0" smtClean="0">
                <a:latin typeface="Times New Roman" panose="02020603050405020304" pitchFamily="18" charset="0"/>
                <a:cs typeface="Times New Roman" panose="02020603050405020304" pitchFamily="18" charset="0"/>
              </a:rPr>
              <a:t>surgical diet</a:t>
            </a:r>
            <a:endParaRPr lang="ru-RU" b="1" dirty="0" smtClean="0">
              <a:latin typeface="Times New Roman" panose="02020603050405020304" pitchFamily="18" charset="0"/>
              <a:cs typeface="Times New Roman" panose="02020603050405020304" pitchFamily="18" charset="0"/>
            </a:endParaRPr>
          </a:p>
          <a:p>
            <a:pPr>
              <a:lnSpc>
                <a:spcPct val="120000"/>
              </a:lnSpc>
              <a:spcBef>
                <a:spcPts val="300"/>
              </a:spcBef>
              <a:buNone/>
            </a:pPr>
            <a:endParaRPr lang="en-US" b="1"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Indications:</a:t>
            </a:r>
            <a:r>
              <a:rPr lang="en-US" alt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after surgery on the gastrointestinal tract</a:t>
            </a:r>
          </a:p>
          <a:p>
            <a:pPr>
              <a:lnSpc>
                <a:spcPct val="120000"/>
              </a:lnSpc>
              <a:spcBef>
                <a:spcPts val="300"/>
              </a:spcBef>
              <a:buNone/>
            </a:pPr>
            <a:r>
              <a:rPr lang="en-US" b="1" dirty="0" smtClean="0">
                <a:latin typeface="Times New Roman" panose="02020603050405020304" pitchFamily="18" charset="0"/>
                <a:cs typeface="Times New Roman" panose="02020603050405020304" pitchFamily="18" charset="0"/>
              </a:rPr>
              <a:t>Purpose:</a:t>
            </a:r>
            <a:r>
              <a:rPr lang="ru-RU"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sparing of the digestive tract</a:t>
            </a:r>
            <a:endParaRPr lang="ru-RU" altLang="ru-RU"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Diet </a:t>
            </a:r>
            <a:r>
              <a:rPr lang="ru-RU" altLang="ru-RU" b="1" dirty="0" smtClean="0">
                <a:latin typeface="Times New Roman" panose="02020603050405020304" pitchFamily="18" charset="0"/>
                <a:cs typeface="Times New Roman" panose="02020603050405020304" pitchFamily="18" charset="0"/>
              </a:rPr>
              <a:t>0А – </a:t>
            </a:r>
            <a:r>
              <a:rPr lang="en-US" altLang="ru-RU" dirty="0" smtClean="0">
                <a:latin typeface="Times New Roman" panose="02020603050405020304" pitchFamily="18" charset="0"/>
                <a:cs typeface="Times New Roman" panose="02020603050405020304" pitchFamily="18" charset="0"/>
              </a:rPr>
              <a:t>only liquid</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water, juice, tea</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defatted</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meat broth</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Liquid fruit jelly</a:t>
            </a:r>
            <a:r>
              <a:rPr lang="ru-RU" altLang="ru-RU" dirty="0" smtClean="0">
                <a:latin typeface="Times New Roman" panose="02020603050405020304" pitchFamily="18" charset="0"/>
                <a:cs typeface="Times New Roman" panose="02020603050405020304" pitchFamily="18" charset="0"/>
              </a:rPr>
              <a:t>  (</a:t>
            </a:r>
            <a:r>
              <a:rPr lang="en-US" altLang="ru-RU" dirty="0" err="1" smtClean="0">
                <a:latin typeface="Times New Roman" panose="02020603050405020304" pitchFamily="18" charset="0"/>
                <a:cs typeface="Times New Roman" panose="02020603050405020304" pitchFamily="18" charset="0"/>
              </a:rPr>
              <a:t>kissel</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Diet </a:t>
            </a:r>
            <a:r>
              <a:rPr lang="ru-RU" altLang="ru-RU" b="1" dirty="0" smtClean="0">
                <a:latin typeface="Times New Roman" panose="02020603050405020304" pitchFamily="18" charset="0"/>
                <a:cs typeface="Times New Roman" panose="02020603050405020304" pitchFamily="18" charset="0"/>
              </a:rPr>
              <a:t>0Б -</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in food added liquid kasha</a:t>
            </a:r>
            <a:r>
              <a:rPr lang="ru-RU" altLang="ru-RU" dirty="0" smtClean="0">
                <a:latin typeface="Times New Roman" panose="02020603050405020304" pitchFamily="18" charset="0"/>
                <a:cs typeface="Times New Roman" panose="02020603050405020304" pitchFamily="18" charset="0"/>
              </a:rPr>
              <a:t> (</a:t>
            </a:r>
            <a:r>
              <a:rPr lang="en-US" altLang="ru-RU" dirty="0" smtClean="0">
                <a:latin typeface="Times New Roman" panose="02020603050405020304" pitchFamily="18" charset="0"/>
                <a:cs typeface="Times New Roman" panose="02020603050405020304" pitchFamily="18" charset="0"/>
              </a:rPr>
              <a:t>porridge</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r>
              <a:rPr lang="en-US" altLang="ru-RU" b="1" dirty="0" smtClean="0">
                <a:latin typeface="Times New Roman" panose="02020603050405020304" pitchFamily="18" charset="0"/>
                <a:cs typeface="Times New Roman" panose="02020603050405020304" pitchFamily="18" charset="0"/>
              </a:rPr>
              <a:t>Diet </a:t>
            </a:r>
            <a:r>
              <a:rPr lang="ru-RU" altLang="ru-RU" b="1" dirty="0" smtClean="0">
                <a:latin typeface="Times New Roman" panose="02020603050405020304" pitchFamily="18" charset="0"/>
                <a:cs typeface="Times New Roman" panose="02020603050405020304" pitchFamily="18" charset="0"/>
              </a:rPr>
              <a:t>0В - </a:t>
            </a:r>
            <a:r>
              <a:rPr lang="en-US" altLang="ru-RU" dirty="0" smtClean="0">
                <a:latin typeface="Times New Roman" panose="02020603050405020304" pitchFamily="18" charset="0"/>
                <a:cs typeface="Times New Roman" panose="02020603050405020304" pitchFamily="18" charset="0"/>
              </a:rPr>
              <a:t>add in food white crackers, fermented milk product </a:t>
            </a:r>
            <a:r>
              <a:rPr lang="ru-RU" altLang="ru-RU" dirty="0" smtClean="0">
                <a:latin typeface="Times New Roman" panose="02020603050405020304" pitchFamily="18" charset="0"/>
                <a:cs typeface="Times New Roman" panose="02020603050405020304" pitchFamily="18" charset="0"/>
              </a:rPr>
              <a:t>.</a:t>
            </a:r>
          </a:p>
          <a:p>
            <a:pPr>
              <a:lnSpc>
                <a:spcPct val="120000"/>
              </a:lnSpc>
              <a:spcBef>
                <a:spcPts val="300"/>
              </a:spcBef>
              <a:buNone/>
            </a:pPr>
            <a:endParaRPr lang="ru-RU" altLang="ru-RU" b="1" dirty="0" smtClean="0">
              <a:latin typeface="Times New Roman" panose="02020603050405020304" pitchFamily="18" charset="0"/>
              <a:cs typeface="Times New Roman" panose="02020603050405020304" pitchFamily="18" charset="0"/>
            </a:endParaRPr>
          </a:p>
          <a:p>
            <a:pPr>
              <a:lnSpc>
                <a:spcPct val="120000"/>
              </a:lnSpc>
              <a:spcBef>
                <a:spcPts val="300"/>
              </a:spcBef>
              <a:buNone/>
            </a:pPr>
            <a:r>
              <a:rPr lang="en-US" altLang="ru-RU" dirty="0" smtClean="0">
                <a:latin typeface="Times New Roman" panose="02020603050405020304" pitchFamily="18" charset="0"/>
                <a:cs typeface="Times New Roman" panose="02020603050405020304" pitchFamily="18" charset="0"/>
              </a:rPr>
              <a:t>Free liquid  2 liters. Eating  </a:t>
            </a:r>
            <a:r>
              <a:rPr lang="ru-RU" altLang="ru-RU" dirty="0" smtClean="0">
                <a:latin typeface="Times New Roman" panose="02020603050405020304" pitchFamily="18" charset="0"/>
                <a:cs typeface="Times New Roman" panose="02020603050405020304" pitchFamily="18" charset="0"/>
              </a:rPr>
              <a:t>6 </a:t>
            </a:r>
            <a:r>
              <a:rPr lang="en-US" altLang="ru-RU" dirty="0" smtClean="0">
                <a:latin typeface="Times New Roman" panose="02020603050405020304" pitchFamily="18" charset="0"/>
                <a:cs typeface="Times New Roman" panose="02020603050405020304" pitchFamily="18" charset="0"/>
              </a:rPr>
              <a:t>times a day.</a:t>
            </a:r>
            <a:endParaRPr lang="ru-RU" alt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079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60787"/>
          </a:xfrm>
          <a:solidFill>
            <a:schemeClr val="accent2">
              <a:lumMod val="20000"/>
              <a:lumOff val="80000"/>
            </a:schemeClr>
          </a:solidFill>
        </p:spPr>
        <p:txBody>
          <a:bodyPr>
            <a:normAutofit fontScale="90000"/>
          </a:bodyPr>
          <a:lstStyle/>
          <a:p>
            <a:pPr algn="ctr"/>
            <a:r>
              <a:rPr lang="en-US" b="1" dirty="0">
                <a:latin typeface="Times New Roman" panose="02020603050405020304" pitchFamily="18" charset="0"/>
                <a:cs typeface="Times New Roman" panose="02020603050405020304" pitchFamily="18" charset="0"/>
              </a:rPr>
              <a:t>Minerals (macro-and microelements</a:t>
            </a:r>
            <a:r>
              <a:rPr lang="ru-RU" b="1" dirty="0"/>
              <a:t>)</a:t>
            </a:r>
            <a:endParaRPr lang="ru-RU" dirty="0"/>
          </a:p>
        </p:txBody>
      </p:sp>
      <p:sp>
        <p:nvSpPr>
          <p:cNvPr id="3" name="Объект 2"/>
          <p:cNvSpPr>
            <a:spLocks noGrp="1"/>
          </p:cNvSpPr>
          <p:nvPr>
            <p:ph sz="half" idx="1"/>
          </p:nvPr>
        </p:nvSpPr>
        <p:spPr>
          <a:xfrm>
            <a:off x="838200" y="1293541"/>
            <a:ext cx="5181600" cy="4883422"/>
          </a:xfrm>
          <a:solidFill>
            <a:schemeClr val="accent2">
              <a:lumMod val="20000"/>
              <a:lumOff val="80000"/>
            </a:schemeClr>
          </a:solidFill>
        </p:spPr>
        <p:txBody>
          <a:bodyPr/>
          <a:lstStyle/>
          <a:p>
            <a:pPr marL="0" indent="0" algn="ctr">
              <a:buNone/>
            </a:pPr>
            <a:r>
              <a:rPr lang="en-US" b="1" dirty="0" smtClean="0">
                <a:latin typeface="Times New Roman" panose="02020603050405020304" pitchFamily="18" charset="0"/>
                <a:cs typeface="Times New Roman" panose="02020603050405020304" pitchFamily="18" charset="0"/>
              </a:rPr>
              <a:t>Macronutrients</a:t>
            </a:r>
            <a:endParaRPr lang="ru-RU"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Calcium. </a:t>
            </a:r>
          </a:p>
          <a:p>
            <a:r>
              <a:rPr lang="en-US" dirty="0" smtClean="0">
                <a:latin typeface="Times New Roman" panose="02020603050405020304" pitchFamily="18" charset="0"/>
                <a:cs typeface="Times New Roman" panose="02020603050405020304" pitchFamily="18" charset="0"/>
              </a:rPr>
              <a:t>Phosphorus</a:t>
            </a:r>
          </a:p>
          <a:p>
            <a:r>
              <a:rPr lang="en-US" dirty="0" smtClean="0">
                <a:latin typeface="Times New Roman" panose="02020603050405020304" pitchFamily="18" charset="0"/>
                <a:cs typeface="Times New Roman" panose="02020603050405020304" pitchFamily="18" charset="0"/>
              </a:rPr>
              <a:t>Potassium</a:t>
            </a:r>
          </a:p>
          <a:p>
            <a:r>
              <a:rPr lang="en-US" dirty="0" smtClean="0">
                <a:latin typeface="Times New Roman" panose="02020603050405020304" pitchFamily="18" charset="0"/>
                <a:cs typeface="Times New Roman" panose="02020603050405020304" pitchFamily="18" charset="0"/>
              </a:rPr>
              <a:t>Sodium and chlorine</a:t>
            </a:r>
          </a:p>
          <a:p>
            <a:r>
              <a:rPr lang="en-US" dirty="0" smtClean="0">
                <a:latin typeface="Times New Roman" panose="02020603050405020304" pitchFamily="18" charset="0"/>
                <a:cs typeface="Times New Roman" panose="02020603050405020304" pitchFamily="18" charset="0"/>
              </a:rPr>
              <a:t>Magnesium</a:t>
            </a:r>
          </a:p>
          <a:p>
            <a:endParaRPr lang="ru-RU" dirty="0"/>
          </a:p>
        </p:txBody>
      </p:sp>
      <p:sp>
        <p:nvSpPr>
          <p:cNvPr id="4" name="Объект 3"/>
          <p:cNvSpPr>
            <a:spLocks noGrp="1"/>
          </p:cNvSpPr>
          <p:nvPr>
            <p:ph sz="half" idx="2"/>
          </p:nvPr>
        </p:nvSpPr>
        <p:spPr>
          <a:xfrm>
            <a:off x="6172200" y="1382751"/>
            <a:ext cx="5181600" cy="4794212"/>
          </a:xfrm>
          <a:solidFill>
            <a:schemeClr val="accent2">
              <a:lumMod val="20000"/>
              <a:lumOff val="80000"/>
            </a:schemeClr>
          </a:solidFill>
        </p:spPr>
        <p:txBody>
          <a:bodyPr/>
          <a:lstStyle/>
          <a:p>
            <a:pPr marL="0" indent="0" algn="ctr">
              <a:buNone/>
            </a:pPr>
            <a:r>
              <a:rPr lang="en-US" b="1" dirty="0" smtClean="0">
                <a:latin typeface="Times New Roman" panose="02020603050405020304" pitchFamily="18" charset="0"/>
                <a:cs typeface="Times New Roman" panose="02020603050405020304" pitchFamily="18" charset="0"/>
              </a:rPr>
              <a:t>Microelements</a:t>
            </a:r>
            <a:endParaRPr lang="ru-RU"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Iron</a:t>
            </a:r>
          </a:p>
          <a:p>
            <a:pPr>
              <a:lnSpc>
                <a:spcPct val="120000"/>
              </a:lnSpc>
              <a:spcBef>
                <a:spcPts val="720"/>
              </a:spcBef>
            </a:pPr>
            <a:r>
              <a:rPr lang="en-US" dirty="0" smtClean="0">
                <a:latin typeface="Times New Roman" panose="02020603050405020304" pitchFamily="18" charset="0"/>
                <a:cs typeface="Times New Roman" panose="02020603050405020304" pitchFamily="18" charset="0"/>
              </a:rPr>
              <a:t>Iodine </a:t>
            </a:r>
          </a:p>
          <a:p>
            <a:pPr>
              <a:lnSpc>
                <a:spcPct val="120000"/>
              </a:lnSpc>
              <a:spcBef>
                <a:spcPts val="720"/>
              </a:spcBef>
            </a:pPr>
            <a:r>
              <a:rPr lang="en-US" dirty="0" smtClean="0">
                <a:latin typeface="Times New Roman" panose="02020603050405020304" pitchFamily="18" charset="0"/>
                <a:cs typeface="Times New Roman" panose="02020603050405020304" pitchFamily="18" charset="0"/>
              </a:rPr>
              <a:t>Fluorine</a:t>
            </a:r>
          </a:p>
          <a:p>
            <a:pPr>
              <a:lnSpc>
                <a:spcPct val="120000"/>
              </a:lnSpc>
              <a:spcBef>
                <a:spcPts val="720"/>
              </a:spcBef>
            </a:pPr>
            <a:r>
              <a:rPr lang="en-US" dirty="0" smtClean="0">
                <a:latin typeface="Times New Roman" panose="02020603050405020304" pitchFamily="18" charset="0"/>
                <a:cs typeface="Times New Roman" panose="02020603050405020304" pitchFamily="18" charset="0"/>
              </a:rPr>
              <a:t>Copper</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675012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557561"/>
            <a:ext cx="5181600" cy="5619402"/>
          </a:xfrm>
        </p:spPr>
        <p:txBody>
          <a:bodyPr>
            <a:normAutofit/>
          </a:bodyPr>
          <a:lstStyle/>
          <a:p>
            <a:pPr>
              <a:buNone/>
            </a:pPr>
            <a:r>
              <a:rPr lang="en-US" b="1" dirty="0" smtClean="0">
                <a:latin typeface="Times New Roman" panose="02020603050405020304" pitchFamily="18" charset="0"/>
                <a:cs typeface="Times New Roman" panose="02020603050405020304" pitchFamily="18" charset="0"/>
              </a:rPr>
              <a:t>Calcium</a:t>
            </a:r>
            <a:r>
              <a:rPr lang="en-US"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Calcium regulates the exchange of nutrients between the cell and intercellular space, providing the </a:t>
            </a:r>
            <a:r>
              <a:rPr lang="en-US" b="1" i="1" dirty="0" smtClean="0">
                <a:latin typeface="Times New Roman" panose="02020603050405020304" pitchFamily="18" charset="0"/>
                <a:cs typeface="Times New Roman" panose="02020603050405020304" pitchFamily="18" charset="0"/>
              </a:rPr>
              <a:t>transmission of nervous excitement</a:t>
            </a:r>
            <a:r>
              <a:rPr lang="en-US" dirty="0" smtClean="0">
                <a:latin typeface="Times New Roman" panose="02020603050405020304" pitchFamily="18" charset="0"/>
                <a:cs typeface="Times New Roman" panose="02020603050405020304" pitchFamily="18" charset="0"/>
              </a:rPr>
              <a:t>, and muscle contraction.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Calcium is a "construction material" </a:t>
            </a:r>
            <a:r>
              <a:rPr lang="en-US" b="1" i="1" dirty="0" smtClean="0">
                <a:latin typeface="Times New Roman" panose="02020603050405020304" pitchFamily="18" charset="0"/>
                <a:cs typeface="Times New Roman" panose="02020603050405020304" pitchFamily="18" charset="0"/>
              </a:rPr>
              <a:t>for bones and teeth, </a:t>
            </a:r>
            <a:r>
              <a:rPr lang="en-US" dirty="0" smtClean="0">
                <a:latin typeface="Times New Roman" panose="02020603050405020304" pitchFamily="18" charset="0"/>
                <a:cs typeface="Times New Roman" panose="02020603050405020304" pitchFamily="18" charset="0"/>
              </a:rPr>
              <a:t>it is involved in blood clotting, it reduces the permeability of the vascular wall. Sources of calcium are dairy products.</a:t>
            </a:r>
            <a:endParaRPr lang="ru-RU" dirty="0" smtClean="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680224"/>
            <a:ext cx="5181600" cy="5496739"/>
          </a:xfrm>
        </p:spPr>
        <p:txBody>
          <a:bodyPr>
            <a:normAutofit/>
          </a:bodyPr>
          <a:lstStyle/>
          <a:p>
            <a:r>
              <a:rPr lang="en-US" b="1" dirty="0" smtClean="0">
                <a:latin typeface="Times New Roman" panose="02020603050405020304" pitchFamily="18" charset="0"/>
                <a:cs typeface="Times New Roman" panose="02020603050405020304" pitchFamily="18" charset="0"/>
              </a:rPr>
              <a:t>Phosphorus</a:t>
            </a:r>
            <a:r>
              <a:rPr lang="en-US" dirty="0" smtClean="0">
                <a:latin typeface="Times New Roman" panose="02020603050405020304" pitchFamily="18" charset="0"/>
                <a:cs typeface="Times New Roman" panose="02020603050405020304" pitchFamily="18" charset="0"/>
              </a:rPr>
              <a:t> provides normal growth of </a:t>
            </a:r>
            <a:r>
              <a:rPr lang="ru-RU"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bone and tooth tissues</a:t>
            </a:r>
            <a:r>
              <a:rPr lang="en-US" dirty="0" smtClean="0">
                <a:latin typeface="Times New Roman" panose="02020603050405020304" pitchFamily="18" charset="0"/>
                <a:cs typeface="Times New Roman" panose="02020603050405020304" pitchFamily="18" charset="0"/>
              </a:rPr>
              <a:t>, takes part in metabolic processes in the nervous and muscular tissues, liver and kidneys. </a:t>
            </a:r>
            <a:endParaRPr lang="ru-R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Phosphorus is contained in cheese, cottage cheese, eggs, meat, fish, caviar.</a:t>
            </a: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563894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81000" y="609600"/>
            <a:ext cx="5638800" cy="5567363"/>
          </a:xfrm>
        </p:spPr>
        <p:txBody>
          <a:bodyPr>
            <a:normAutofit/>
          </a:bodyPr>
          <a:lstStyle/>
          <a:p>
            <a:r>
              <a:rPr lang="en-US" sz="3200" b="1" dirty="0">
                <a:latin typeface="Times New Roman" panose="02020603050405020304" pitchFamily="18" charset="0"/>
                <a:cs typeface="Times New Roman" panose="02020603050405020304" pitchFamily="18" charset="0"/>
              </a:rPr>
              <a:t>Potassium</a:t>
            </a:r>
            <a:r>
              <a:rPr lang="en-US" sz="3200" dirty="0">
                <a:latin typeface="Times New Roman" panose="02020603050405020304" pitchFamily="18" charset="0"/>
                <a:cs typeface="Times New Roman" panose="02020603050405020304" pitchFamily="18" charset="0"/>
              </a:rPr>
              <a:t> is involved in the regulation of </a:t>
            </a:r>
            <a:r>
              <a:rPr lang="en-US" sz="3200" b="1" i="1" dirty="0">
                <a:latin typeface="Times New Roman" panose="02020603050405020304" pitchFamily="18" charset="0"/>
                <a:cs typeface="Times New Roman" panose="02020603050405020304" pitchFamily="18" charset="0"/>
              </a:rPr>
              <a:t>water-salt metabolism</a:t>
            </a:r>
            <a:r>
              <a:rPr lang="en-US" sz="3200" dirty="0">
                <a:latin typeface="Times New Roman" panose="02020603050405020304" pitchFamily="18" charset="0"/>
                <a:cs typeface="Times New Roman" panose="02020603050405020304" pitchFamily="18" charset="0"/>
              </a:rPr>
              <a:t>, the functioning of the muscle tissues, including the heart. </a:t>
            </a:r>
            <a:endParaRPr lang="ru-RU" sz="3200" dirty="0" smtClean="0">
              <a:latin typeface="Times New Roman" panose="02020603050405020304" pitchFamily="18" charset="0"/>
              <a:cs typeface="Times New Roman" panose="02020603050405020304" pitchFamily="18" charset="0"/>
            </a:endParaRPr>
          </a:p>
          <a:p>
            <a:pPr>
              <a:buNone/>
            </a:pPr>
            <a:r>
              <a:rPr lang="en-US" sz="3200" dirty="0" smtClean="0">
                <a:latin typeface="Times New Roman" panose="02020603050405020304" pitchFamily="18" charset="0"/>
                <a:cs typeface="Times New Roman" panose="02020603050405020304" pitchFamily="18" charset="0"/>
              </a:rPr>
              <a:t>Potassium </a:t>
            </a:r>
            <a:r>
              <a:rPr lang="en-US" sz="3200" dirty="0">
                <a:latin typeface="Times New Roman" panose="02020603050405020304" pitchFamily="18" charset="0"/>
                <a:cs typeface="Times New Roman" panose="02020603050405020304" pitchFamily="18" charset="0"/>
              </a:rPr>
              <a:t>is contained in dried fruits, sea cabbage, potatoes, legumes, peaches, oatmeal.</a:t>
            </a:r>
            <a:endParaRPr lang="ru-RU" sz="3200" dirty="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571500"/>
            <a:ext cx="5181600" cy="5605463"/>
          </a:xfrm>
        </p:spPr>
        <p:txBody>
          <a:bodyPr>
            <a:normAutofit/>
          </a:bodyPr>
          <a:lstStyle/>
          <a:p>
            <a:r>
              <a:rPr lang="en-US" b="1" dirty="0" smtClean="0">
                <a:latin typeface="Times New Roman" panose="02020603050405020304" pitchFamily="18" charset="0"/>
                <a:cs typeface="Times New Roman" panose="02020603050405020304" pitchFamily="18" charset="0"/>
              </a:rPr>
              <a:t>Sodium and chlorine</a:t>
            </a:r>
            <a:r>
              <a:rPr lang="en-US" dirty="0" smtClean="0">
                <a:latin typeface="Times New Roman" panose="02020603050405020304" pitchFamily="18" charset="0"/>
                <a:cs typeface="Times New Roman" panose="02020603050405020304" pitchFamily="18" charset="0"/>
              </a:rPr>
              <a:t>. Sodium plays an important role in the process of </a:t>
            </a:r>
            <a:r>
              <a:rPr lang="en-US" b="1" i="1" dirty="0" smtClean="0">
                <a:latin typeface="Times New Roman" panose="02020603050405020304" pitchFamily="18" charset="0"/>
                <a:cs typeface="Times New Roman" panose="02020603050405020304" pitchFamily="18" charset="0"/>
              </a:rPr>
              <a:t>intracellular and intercellular exchange</a:t>
            </a:r>
            <a:r>
              <a:rPr lang="en-US" i="1" dirty="0" smtClean="0">
                <a:latin typeface="Times New Roman" panose="02020603050405020304" pitchFamily="18" charset="0"/>
                <a:cs typeface="Times New Roman" panose="02020603050405020304" pitchFamily="18" charset="0"/>
              </a:rPr>
              <a:t>. </a:t>
            </a:r>
            <a:endParaRPr lang="ru-RU" i="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Sodium</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chlorine also play an important role </a:t>
            </a:r>
            <a:r>
              <a:rPr lang="en-US" b="1" i="1" dirty="0" smtClean="0">
                <a:latin typeface="Times New Roman" panose="02020603050405020304" pitchFamily="18" charset="0"/>
                <a:cs typeface="Times New Roman" panose="02020603050405020304" pitchFamily="18" charset="0"/>
              </a:rPr>
              <a:t>in the secretion of hydrochloric acid in the gastric juice</a:t>
            </a:r>
            <a:r>
              <a:rPr lang="en-US" i="1" dirty="0" smtClean="0">
                <a:latin typeface="Times New Roman" panose="02020603050405020304" pitchFamily="18" charset="0"/>
                <a:cs typeface="Times New Roman" panose="02020603050405020304" pitchFamily="18" charset="0"/>
              </a:rPr>
              <a:t>. </a:t>
            </a:r>
            <a:endParaRPr lang="ru-RU" i="1"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Sodium and chlorine enter the body in the form of common salt.</a:t>
            </a:r>
            <a:br>
              <a:rPr lang="en-US" dirty="0" smtClean="0">
                <a:latin typeface="Times New Roman" panose="02020603050405020304" pitchFamily="18" charset="0"/>
                <a:cs typeface="Times New Roman" panose="02020603050405020304" pitchFamily="18" charset="0"/>
              </a:rPr>
            </a:br>
            <a:endParaRPr lang="ru-RU"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391020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1048215"/>
            <a:ext cx="5181600" cy="5128748"/>
          </a:xfrm>
        </p:spPr>
        <p:txBody>
          <a:bodyPr>
            <a:normAutofit lnSpcReduction="10000"/>
          </a:bodyPr>
          <a:lstStyle/>
          <a:p>
            <a:pPr>
              <a:lnSpc>
                <a:spcPct val="110000"/>
              </a:lnSpc>
              <a:spcBef>
                <a:spcPts val="0"/>
              </a:spcBef>
            </a:pPr>
            <a:r>
              <a:rPr lang="en-US" b="1" dirty="0">
                <a:latin typeface="Times New Roman" panose="02020603050405020304" pitchFamily="18" charset="0"/>
                <a:cs typeface="Times New Roman" panose="02020603050405020304" pitchFamily="18" charset="0"/>
              </a:rPr>
              <a:t>Magnesium</a:t>
            </a:r>
            <a:r>
              <a:rPr lang="en-US" dirty="0">
                <a:latin typeface="Times New Roman" panose="02020603050405020304" pitchFamily="18" charset="0"/>
                <a:cs typeface="Times New Roman" panose="02020603050405020304" pitchFamily="18" charset="0"/>
              </a:rPr>
              <a:t> - provides normal </a:t>
            </a:r>
            <a:r>
              <a:rPr lang="en-US" b="1" i="1" dirty="0">
                <a:latin typeface="Times New Roman" panose="02020603050405020304" pitchFamily="18" charset="0"/>
                <a:cs typeface="Times New Roman" panose="02020603050405020304" pitchFamily="18" charset="0"/>
              </a:rPr>
              <a:t>metabolism of about 300 enzymes</a:t>
            </a:r>
            <a:r>
              <a:rPr lang="en-US" dirty="0">
                <a:latin typeface="Times New Roman" panose="02020603050405020304" pitchFamily="18" charset="0"/>
                <a:cs typeface="Times New Roman" panose="02020603050405020304" pitchFamily="18" charset="0"/>
              </a:rPr>
              <a:t>. Especially actively magnesium is involved in the processes of energy use. </a:t>
            </a:r>
            <a:endParaRPr lang="ru-RU" dirty="0">
              <a:latin typeface="Times New Roman" panose="02020603050405020304" pitchFamily="18" charset="0"/>
              <a:cs typeface="Times New Roman" panose="02020603050405020304" pitchFamily="18" charset="0"/>
            </a:endParaRPr>
          </a:p>
          <a:p>
            <a:pPr>
              <a:lnSpc>
                <a:spcPct val="110000"/>
              </a:lnSpc>
              <a:spcBef>
                <a:spcPts val="0"/>
              </a:spcBef>
            </a:pPr>
            <a:r>
              <a:rPr lang="en-US" dirty="0">
                <a:latin typeface="Times New Roman" panose="02020603050405020304" pitchFamily="18" charset="0"/>
                <a:cs typeface="Times New Roman" panose="02020603050405020304" pitchFamily="18" charset="0"/>
              </a:rPr>
              <a:t>Magnesium stabilizes the bone structure and gives hardness to the bones. </a:t>
            </a:r>
            <a:endParaRPr lang="ru-RU" dirty="0">
              <a:latin typeface="Times New Roman" panose="02020603050405020304" pitchFamily="18" charset="0"/>
              <a:cs typeface="Times New Roman" panose="02020603050405020304" pitchFamily="18" charset="0"/>
            </a:endParaRPr>
          </a:p>
          <a:p>
            <a:pPr>
              <a:lnSpc>
                <a:spcPct val="110000"/>
              </a:lnSpc>
              <a:spcBef>
                <a:spcPts val="0"/>
              </a:spcBef>
              <a:buNone/>
            </a:pPr>
            <a:r>
              <a:rPr lang="en-US" dirty="0">
                <a:latin typeface="Times New Roman" panose="02020603050405020304" pitchFamily="18" charset="0"/>
                <a:cs typeface="Times New Roman" panose="02020603050405020304" pitchFamily="18" charset="0"/>
              </a:rPr>
              <a:t>The sources of </a:t>
            </a:r>
            <a:r>
              <a:rPr lang="ru-RU" dirty="0">
                <a:latin typeface="Times New Roman" panose="02020603050405020304" pitchFamily="18" charset="0"/>
                <a:cs typeface="Times New Roman" panose="02020603050405020304" pitchFamily="18" charset="0"/>
              </a:rPr>
              <a:t>м</a:t>
            </a:r>
            <a:r>
              <a:rPr lang="en-US" dirty="0" err="1">
                <a:latin typeface="Times New Roman" panose="02020603050405020304" pitchFamily="18" charset="0"/>
                <a:cs typeface="Times New Roman" panose="02020603050405020304" pitchFamily="18" charset="0"/>
              </a:rPr>
              <a:t>agnesium</a:t>
            </a:r>
            <a:r>
              <a:rPr lang="en-US" dirty="0">
                <a:latin typeface="Times New Roman" panose="02020603050405020304" pitchFamily="18" charset="0"/>
                <a:cs typeface="Times New Roman" panose="02020603050405020304" pitchFamily="18" charset="0"/>
              </a:rPr>
              <a:t> are wheat bran, dried fruit, wheat, oatmeal, legumes.</a:t>
            </a:r>
            <a:endParaRPr lang="ru-RU" dirty="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1048215"/>
            <a:ext cx="5181600" cy="5128748"/>
          </a:xfrm>
        </p:spPr>
        <p:txBody>
          <a:bodyPr>
            <a:normAutofit lnSpcReduction="10000"/>
          </a:bodyPr>
          <a:lstStyle/>
          <a:p>
            <a:r>
              <a:rPr lang="en-US" b="1" dirty="0">
                <a:latin typeface="Times New Roman" panose="02020603050405020304" pitchFamily="18" charset="0"/>
                <a:cs typeface="Times New Roman" panose="02020603050405020304" pitchFamily="18" charset="0"/>
              </a:rPr>
              <a:t>Iron</a:t>
            </a:r>
            <a:r>
              <a:rPr lang="en-US" dirty="0">
                <a:latin typeface="Times New Roman" panose="02020603050405020304" pitchFamily="18" charset="0"/>
                <a:cs typeface="Times New Roman" panose="02020603050405020304" pitchFamily="18" charset="0"/>
              </a:rPr>
              <a:t> is involved in hematopoiesis, breathing, redox reactions and immune-biological processes.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Iron is part of the hemoglobin in red blood cells, muscle myoglobin, the most important enzymes.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Sources of iron are meat products, cereals, legumes, bread, eggs, fruits (little).</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297322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501805"/>
            <a:ext cx="5181600" cy="5675158"/>
          </a:xfrm>
        </p:spPr>
        <p:txBody>
          <a:bodyPr>
            <a:normAutofit fontScale="92500" lnSpcReduction="20000"/>
          </a:bodyPr>
          <a:lstStyle/>
          <a:p>
            <a:pPr>
              <a:lnSpc>
                <a:spcPct val="120000"/>
              </a:lnSpc>
              <a:spcBef>
                <a:spcPts val="720"/>
              </a:spcBef>
            </a:pPr>
            <a:r>
              <a:rPr lang="en-US" b="1" dirty="0">
                <a:latin typeface="Times New Roman" panose="02020603050405020304" pitchFamily="18" charset="0"/>
                <a:cs typeface="Times New Roman" panose="02020603050405020304" pitchFamily="18" charset="0"/>
              </a:rPr>
              <a:t>Iodine</a:t>
            </a:r>
            <a:r>
              <a:rPr lang="en-US" dirty="0">
                <a:latin typeface="Times New Roman" panose="02020603050405020304" pitchFamily="18" charset="0"/>
                <a:cs typeface="Times New Roman" panose="02020603050405020304" pitchFamily="18" charset="0"/>
              </a:rPr>
              <a:t> - more than 60 % of received iodine consumes the thyroid gland and uses in the synthesis of hormones. </a:t>
            </a:r>
            <a:endParaRPr lang="ru-RU" dirty="0">
              <a:latin typeface="Times New Roman" panose="02020603050405020304" pitchFamily="18" charset="0"/>
              <a:cs typeface="Times New Roman" panose="02020603050405020304" pitchFamily="18" charset="0"/>
            </a:endParaRPr>
          </a:p>
          <a:p>
            <a:pPr>
              <a:lnSpc>
                <a:spcPct val="120000"/>
              </a:lnSpc>
              <a:spcBef>
                <a:spcPts val="720"/>
              </a:spcBef>
            </a:pPr>
            <a:r>
              <a:rPr lang="en-US" dirty="0">
                <a:latin typeface="Times New Roman" panose="02020603050405020304" pitchFamily="18" charset="0"/>
                <a:cs typeface="Times New Roman" panose="02020603050405020304" pitchFamily="18" charset="0"/>
              </a:rPr>
              <a:t>Sources of Iodine are sea fish and seafood (shrimps, mussels, seaweed,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20000"/>
              </a:lnSpc>
              <a:spcBef>
                <a:spcPts val="720"/>
              </a:spcBef>
            </a:pPr>
            <a:r>
              <a:rPr lang="en-US" b="1" dirty="0">
                <a:latin typeface="Times New Roman" panose="02020603050405020304" pitchFamily="18" charset="0"/>
                <a:cs typeface="Times New Roman" panose="02020603050405020304" pitchFamily="18" charset="0"/>
              </a:rPr>
              <a:t>Fluorine</a:t>
            </a:r>
            <a:r>
              <a:rPr lang="en-US" dirty="0">
                <a:latin typeface="Times New Roman" panose="02020603050405020304" pitchFamily="18" charset="0"/>
                <a:cs typeface="Times New Roman" panose="02020603050405020304" pitchFamily="18" charset="0"/>
              </a:rPr>
              <a:t> - determines the condition of the </a:t>
            </a:r>
            <a:r>
              <a:rPr lang="en-US" b="1" dirty="0">
                <a:latin typeface="Times New Roman" panose="02020603050405020304" pitchFamily="18" charset="0"/>
                <a:cs typeface="Times New Roman" panose="02020603050405020304" pitchFamily="18" charset="0"/>
              </a:rPr>
              <a:t>bone tiss</a:t>
            </a:r>
            <a:r>
              <a:rPr lang="en-US" dirty="0">
                <a:latin typeface="Times New Roman" panose="02020603050405020304" pitchFamily="18" charset="0"/>
                <a:cs typeface="Times New Roman" panose="02020603050405020304" pitchFamily="18" charset="0"/>
              </a:rPr>
              <a:t>ue (its strength and hardness, the proper formation of bones); state of dental tissue, growth of hair and nails.</a:t>
            </a:r>
            <a:br>
              <a:rPr lang="en-US"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6172200" y="501805"/>
            <a:ext cx="5181600" cy="5675158"/>
          </a:xfrm>
        </p:spPr>
        <p:txBody>
          <a:bodyPr>
            <a:normAutofit fontScale="92500" lnSpcReduction="20000"/>
          </a:bodyPr>
          <a:lstStyle/>
          <a:p>
            <a:pPr>
              <a:lnSpc>
                <a:spcPct val="120000"/>
              </a:lnSpc>
              <a:spcBef>
                <a:spcPts val="600"/>
              </a:spcBef>
            </a:pPr>
            <a:r>
              <a:rPr lang="en-US" b="1" dirty="0">
                <a:latin typeface="Times New Roman" panose="02020603050405020304" pitchFamily="18" charset="0"/>
                <a:cs typeface="Times New Roman" panose="02020603050405020304" pitchFamily="18" charset="0"/>
              </a:rPr>
              <a:t>Copper</a:t>
            </a:r>
            <a:r>
              <a:rPr lang="en-US" dirty="0">
                <a:latin typeface="Times New Roman" panose="02020603050405020304" pitchFamily="18" charset="0"/>
                <a:cs typeface="Times New Roman" panose="02020603050405020304" pitchFamily="18" charset="0"/>
              </a:rPr>
              <a:t> is necessary for the normal process of blood formation, tissue respiration and work of the immune system. </a:t>
            </a:r>
            <a:endParaRPr lang="ru-RU" dirty="0">
              <a:latin typeface="Times New Roman" panose="02020603050405020304" pitchFamily="18" charset="0"/>
              <a:cs typeface="Times New Roman" panose="02020603050405020304" pitchFamily="18" charset="0"/>
            </a:endParaRPr>
          </a:p>
          <a:p>
            <a:pPr>
              <a:lnSpc>
                <a:spcPct val="120000"/>
              </a:lnSpc>
              <a:spcBef>
                <a:spcPts val="600"/>
              </a:spcBef>
            </a:pPr>
            <a:r>
              <a:rPr lang="en-US" dirty="0">
                <a:latin typeface="Times New Roman" panose="02020603050405020304" pitchFamily="18" charset="0"/>
                <a:cs typeface="Times New Roman" panose="02020603050405020304" pitchFamily="18" charset="0"/>
              </a:rPr>
              <a:t>Sources of copper are meat, fish, seafood, cereals, potatoes, apricots, pears, gooseberry</a:t>
            </a:r>
            <a:endParaRPr lang="ru-RU" dirty="0"/>
          </a:p>
        </p:txBody>
      </p:sp>
    </p:spTree>
    <p:extLst>
      <p:ext uri="{BB962C8B-B14F-4D97-AF65-F5344CB8AC3E}">
        <p14:creationId xmlns="" xmlns:p14="http://schemas.microsoft.com/office/powerpoint/2010/main" val="831103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989</TotalTime>
  <Words>3981</Words>
  <Application>Microsoft Office PowerPoint</Application>
  <PresentationFormat>Произвольный</PresentationFormat>
  <Paragraphs>414</Paragraphs>
  <Slides>40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Practical lesson № 3 Organization of nutrition in medical institution </vt:lpstr>
      <vt:lpstr>Слайд 2</vt:lpstr>
      <vt:lpstr>Nutrients perform three functions: </vt:lpstr>
      <vt:lpstr>Слайд 4</vt:lpstr>
      <vt:lpstr>Minerals (macro-and microelements)</vt:lpstr>
      <vt:lpstr>Слайд 6</vt:lpstr>
      <vt:lpstr>Слайд 7</vt:lpstr>
      <vt:lpstr>Слайд 8</vt:lpstr>
      <vt:lpstr>Слайд 9</vt:lpstr>
      <vt:lpstr>Vitamins</vt:lpstr>
      <vt:lpstr>CLASSIFICATION OF VITAMINS </vt:lpstr>
      <vt:lpstr>Слайд 12</vt:lpstr>
      <vt:lpstr>Слайд 13</vt:lpstr>
      <vt:lpstr>Principles of rational nutrition for a healthy person</vt:lpstr>
      <vt:lpstr>Слайд 15</vt:lpstr>
      <vt:lpstr>The principles of clinical nutrition            Dietology - the science of clinical nutrition</vt:lpstr>
      <vt:lpstr>Слайд 17</vt:lpstr>
      <vt:lpstr>Слайд 18</vt:lpstr>
      <vt:lpstr>Слайд 19</vt:lpstr>
      <vt:lpstr>Organization of feeding of patients</vt:lpstr>
      <vt:lpstr>Artificial nutrition </vt:lpstr>
      <vt:lpstr>Слайд 22</vt:lpstr>
      <vt:lpstr>Слайд 23</vt:lpstr>
      <vt:lpstr>Gastrostoma. This hole connects the stomach with the environment </vt:lpstr>
      <vt:lpstr>Слайд 25</vt:lpstr>
      <vt:lpstr>Слайд 26</vt:lpstr>
      <vt:lpstr>Слайд 27</vt:lpstr>
      <vt:lpstr>Слайд 28</vt:lpstr>
      <vt:lpstr>Слайд 29</vt:lpstr>
      <vt:lpstr>Слайд 30</vt:lpstr>
      <vt:lpstr>Care for nasogastric probe</vt:lpstr>
      <vt:lpstr>Feeding by gastrostomy         </vt:lpstr>
      <vt:lpstr>Characteristics of medical diet  </vt:lpstr>
      <vt:lpstr>Слайд 34</vt:lpstr>
      <vt:lpstr>Слайд 35</vt:lpstr>
      <vt:lpstr>Слайд 36</vt:lpstr>
      <vt:lpstr>Слайд 37</vt:lpstr>
      <vt:lpstr>Слайд 38</vt:lpstr>
      <vt:lpstr>Слайд 39</vt:lpstr>
      <vt:lpstr>Слайд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lesson № 3 Organization of nutrition in medical institution </dc:title>
  <dc:creator>Jenya</dc:creator>
  <cp:lastModifiedBy>User</cp:lastModifiedBy>
  <cp:revision>74</cp:revision>
  <dcterms:created xsi:type="dcterms:W3CDTF">2016-11-20T02:36:40Z</dcterms:created>
  <dcterms:modified xsi:type="dcterms:W3CDTF">2018-08-12T16:13:48Z</dcterms:modified>
</cp:coreProperties>
</file>